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4C3B904C.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8" r:id="rId2"/>
    <p:sldId id="256" r:id="rId3"/>
    <p:sldId id="259" r:id="rId4"/>
    <p:sldId id="265" r:id="rId5"/>
  </p:sldIdLst>
  <p:sldSz cx="43891200" cy="2194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3DCAA6-2B91-6181-4EB8-3FF0E2C5EE03}" name="Marjorie Xie" initials="MX" userId="795fbd0ea6fea6b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33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60" autoAdjust="0"/>
    <p:restoredTop sz="94660"/>
  </p:normalViewPr>
  <p:slideViewPr>
    <p:cSldViewPr snapToGrid="0">
      <p:cViewPr>
        <p:scale>
          <a:sx n="50" d="100"/>
          <a:sy n="50" d="100"/>
        </p:scale>
        <p:origin x="3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8/10/relationships/authors" Target="authors.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omments/modernComment_102_4C3B904C.xml><?xml version="1.0" encoding="utf-8"?>
<p188:cmLst xmlns:a="http://schemas.openxmlformats.org/drawingml/2006/main" xmlns:r="http://schemas.openxmlformats.org/officeDocument/2006/relationships" xmlns:p188="http://schemas.microsoft.com/office/powerpoint/2018/8/main">
  <p188:cm id="{96330979-4D4E-442C-B238-C77687D637FD}" authorId="{7A3DCAA6-2B91-6181-4EB8-3FF0E2C5EE03}" created="2023-06-15T14:07:29.243">
    <ac:deMkLst xmlns:ac="http://schemas.microsoft.com/office/drawing/2013/main/command">
      <pc:docMk xmlns:pc="http://schemas.microsoft.com/office/powerpoint/2013/main/command"/>
      <pc:sldMk xmlns:pc="http://schemas.microsoft.com/office/powerpoint/2013/main/command" cId="1278971980" sldId="258"/>
      <ac:picMk id="70" creationId="{A1379185-DE29-4C63-3B25-EF97B1DAD8F0}"/>
    </ac:deMkLst>
    <p188:txBody>
      <a:bodyPr/>
      <a:lstStyle/>
      <a:p>
        <a:r>
          <a:rPr lang="en-US"/>
          <a:t>Consider cutting this. It's not essential, can explain in words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5860" b="0" strike="noStrike" spc="-1">
                <a:solidFill>
                  <a:srgbClr val="000000"/>
                </a:solidFill>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4770EC-B5C9-452E-86AE-6AAC76C5DAD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dirty="0">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1</a:t>
            </a:fld>
            <a:endParaRPr lang="en-US" sz="1200" b="0" strike="noStrike" spc="-1">
              <a:latin typeface="Times New Roman"/>
            </a:endParaRPr>
          </a:p>
        </p:txBody>
      </p:sp>
    </p:spTree>
    <p:extLst>
      <p:ext uri="{BB962C8B-B14F-4D97-AF65-F5344CB8AC3E}">
        <p14:creationId xmlns:p14="http://schemas.microsoft.com/office/powerpoint/2010/main" val="350320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09c98ade1_0_75: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09c98ade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56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7" name="PlaceHolder 2"/>
          <p:cNvSpPr>
            <a:spLocks noGrp="1"/>
          </p:cNvSpPr>
          <p:nvPr>
            <p:ph type="body"/>
          </p:nvPr>
        </p:nvSpPr>
        <p:spPr>
          <a:xfrm>
            <a:off x="380880" y="313524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8" name="PlaceHolder 3"/>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0"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1"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2"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3" name="PlaceHolder 5"/>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5" name="PlaceHolder 2"/>
          <p:cNvSpPr>
            <a:spLocks noGrp="1"/>
          </p:cNvSpPr>
          <p:nvPr>
            <p:ph type="body"/>
          </p:nvPr>
        </p:nvSpPr>
        <p:spPr>
          <a:xfrm>
            <a:off x="38088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6" name="PlaceHolder 3"/>
          <p:cNvSpPr>
            <a:spLocks noGrp="1"/>
          </p:cNvSpPr>
          <p:nvPr>
            <p:ph type="body"/>
          </p:nvPr>
        </p:nvSpPr>
        <p:spPr>
          <a:xfrm>
            <a:off x="501336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7" name="PlaceHolder 4"/>
          <p:cNvSpPr>
            <a:spLocks noGrp="1"/>
          </p:cNvSpPr>
          <p:nvPr>
            <p:ph type="body"/>
          </p:nvPr>
        </p:nvSpPr>
        <p:spPr>
          <a:xfrm>
            <a:off x="964584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8" name="PlaceHolder 5"/>
          <p:cNvSpPr>
            <a:spLocks noGrp="1"/>
          </p:cNvSpPr>
          <p:nvPr>
            <p:ph type="body"/>
          </p:nvPr>
        </p:nvSpPr>
        <p:spPr>
          <a:xfrm>
            <a:off x="38088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9" name="PlaceHolder 6"/>
          <p:cNvSpPr>
            <a:spLocks noGrp="1"/>
          </p:cNvSpPr>
          <p:nvPr>
            <p:ph type="body"/>
          </p:nvPr>
        </p:nvSpPr>
        <p:spPr>
          <a:xfrm>
            <a:off x="501336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40" name="PlaceHolder 7"/>
          <p:cNvSpPr>
            <a:spLocks noGrp="1"/>
          </p:cNvSpPr>
          <p:nvPr>
            <p:ph type="body"/>
          </p:nvPr>
        </p:nvSpPr>
        <p:spPr>
          <a:xfrm>
            <a:off x="964584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1898773"/>
            <a:ext cx="40898880" cy="244352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496160" y="4917227"/>
            <a:ext cx="19199520" cy="14576640"/>
          </a:xfrm>
          <a:prstGeom prst="rect">
            <a:avLst/>
          </a:prstGeom>
        </p:spPr>
        <p:txBody>
          <a:bodyPr spcFirstLastPara="1" wrap="square" lIns="91425" tIns="91425" rIns="91425" bIns="91425" anchor="t" anchorCtr="0">
            <a:normAutofit/>
          </a:bodyPr>
          <a:lstStyle>
            <a:lvl1pPr marL="1950735" lvl="0" indent="-1354677">
              <a:spcBef>
                <a:spcPts val="0"/>
              </a:spcBef>
              <a:spcAft>
                <a:spcPts val="0"/>
              </a:spcAft>
              <a:buSzPts val="1400"/>
              <a:buChar char="●"/>
              <a:defRPr sz="5973"/>
            </a:lvl1pPr>
            <a:lvl2pPr marL="3901470" lvl="1" indent="-1300490">
              <a:spcBef>
                <a:spcPts val="0"/>
              </a:spcBef>
              <a:spcAft>
                <a:spcPts val="0"/>
              </a:spcAft>
              <a:buSzPts val="1200"/>
              <a:buChar char="○"/>
              <a:defRPr sz="5120"/>
            </a:lvl2pPr>
            <a:lvl3pPr marL="5852206" lvl="2" indent="-1300490">
              <a:spcBef>
                <a:spcPts val="0"/>
              </a:spcBef>
              <a:spcAft>
                <a:spcPts val="0"/>
              </a:spcAft>
              <a:buSzPts val="1200"/>
              <a:buChar char="■"/>
              <a:defRPr sz="5120"/>
            </a:lvl3pPr>
            <a:lvl4pPr marL="7802941" lvl="3" indent="-1300490">
              <a:spcBef>
                <a:spcPts val="0"/>
              </a:spcBef>
              <a:spcAft>
                <a:spcPts val="0"/>
              </a:spcAft>
              <a:buSzPts val="1200"/>
              <a:buChar char="●"/>
              <a:defRPr sz="5120"/>
            </a:lvl4pPr>
            <a:lvl5pPr marL="9753676" lvl="4" indent="-1300490">
              <a:spcBef>
                <a:spcPts val="0"/>
              </a:spcBef>
              <a:spcAft>
                <a:spcPts val="0"/>
              </a:spcAft>
              <a:buSzPts val="1200"/>
              <a:buChar char="○"/>
              <a:defRPr sz="5120"/>
            </a:lvl5pPr>
            <a:lvl6pPr marL="11704411" lvl="5" indent="-1300490">
              <a:spcBef>
                <a:spcPts val="0"/>
              </a:spcBef>
              <a:spcAft>
                <a:spcPts val="0"/>
              </a:spcAft>
              <a:buSzPts val="1200"/>
              <a:buChar char="■"/>
              <a:defRPr sz="5120"/>
            </a:lvl6pPr>
            <a:lvl7pPr marL="13655147" lvl="6" indent="-1300490">
              <a:spcBef>
                <a:spcPts val="0"/>
              </a:spcBef>
              <a:spcAft>
                <a:spcPts val="0"/>
              </a:spcAft>
              <a:buSzPts val="1200"/>
              <a:buChar char="●"/>
              <a:defRPr sz="5120"/>
            </a:lvl7pPr>
            <a:lvl8pPr marL="15605882" lvl="7" indent="-1300490">
              <a:spcBef>
                <a:spcPts val="0"/>
              </a:spcBef>
              <a:spcAft>
                <a:spcPts val="0"/>
              </a:spcAft>
              <a:buSzPts val="1200"/>
              <a:buChar char="○"/>
              <a:defRPr sz="5120"/>
            </a:lvl8pPr>
            <a:lvl9pPr marL="17556617" lvl="8" indent="-1300490">
              <a:spcBef>
                <a:spcPts val="0"/>
              </a:spcBef>
              <a:spcAft>
                <a:spcPts val="0"/>
              </a:spcAft>
              <a:buSzPts val="1200"/>
              <a:buChar char="■"/>
              <a:defRPr sz="5120"/>
            </a:lvl9pPr>
          </a:lstStyle>
          <a:p>
            <a:endParaRPr/>
          </a:p>
        </p:txBody>
      </p:sp>
      <p:sp>
        <p:nvSpPr>
          <p:cNvPr id="23" name="Google Shape;23;p5"/>
          <p:cNvSpPr txBox="1">
            <a:spLocks noGrp="1"/>
          </p:cNvSpPr>
          <p:nvPr>
            <p:ph type="body" idx="2"/>
          </p:nvPr>
        </p:nvSpPr>
        <p:spPr>
          <a:xfrm>
            <a:off x="23195520" y="4917227"/>
            <a:ext cx="19199520" cy="14576640"/>
          </a:xfrm>
          <a:prstGeom prst="rect">
            <a:avLst/>
          </a:prstGeom>
        </p:spPr>
        <p:txBody>
          <a:bodyPr spcFirstLastPara="1" wrap="square" lIns="91425" tIns="91425" rIns="91425" bIns="91425" anchor="t" anchorCtr="0">
            <a:normAutofit/>
          </a:bodyPr>
          <a:lstStyle>
            <a:lvl1pPr marL="1950735" lvl="0" indent="-1354677">
              <a:spcBef>
                <a:spcPts val="0"/>
              </a:spcBef>
              <a:spcAft>
                <a:spcPts val="0"/>
              </a:spcAft>
              <a:buSzPts val="1400"/>
              <a:buChar char="●"/>
              <a:defRPr sz="5973"/>
            </a:lvl1pPr>
            <a:lvl2pPr marL="3901470" lvl="1" indent="-1300490">
              <a:spcBef>
                <a:spcPts val="0"/>
              </a:spcBef>
              <a:spcAft>
                <a:spcPts val="0"/>
              </a:spcAft>
              <a:buSzPts val="1200"/>
              <a:buChar char="○"/>
              <a:defRPr sz="5120"/>
            </a:lvl2pPr>
            <a:lvl3pPr marL="5852206" lvl="2" indent="-1300490">
              <a:spcBef>
                <a:spcPts val="0"/>
              </a:spcBef>
              <a:spcAft>
                <a:spcPts val="0"/>
              </a:spcAft>
              <a:buSzPts val="1200"/>
              <a:buChar char="■"/>
              <a:defRPr sz="5120"/>
            </a:lvl3pPr>
            <a:lvl4pPr marL="7802941" lvl="3" indent="-1300490">
              <a:spcBef>
                <a:spcPts val="0"/>
              </a:spcBef>
              <a:spcAft>
                <a:spcPts val="0"/>
              </a:spcAft>
              <a:buSzPts val="1200"/>
              <a:buChar char="●"/>
              <a:defRPr sz="5120"/>
            </a:lvl4pPr>
            <a:lvl5pPr marL="9753676" lvl="4" indent="-1300490">
              <a:spcBef>
                <a:spcPts val="0"/>
              </a:spcBef>
              <a:spcAft>
                <a:spcPts val="0"/>
              </a:spcAft>
              <a:buSzPts val="1200"/>
              <a:buChar char="○"/>
              <a:defRPr sz="5120"/>
            </a:lvl5pPr>
            <a:lvl6pPr marL="11704411" lvl="5" indent="-1300490">
              <a:spcBef>
                <a:spcPts val="0"/>
              </a:spcBef>
              <a:spcAft>
                <a:spcPts val="0"/>
              </a:spcAft>
              <a:buSzPts val="1200"/>
              <a:buChar char="■"/>
              <a:defRPr sz="5120"/>
            </a:lvl6pPr>
            <a:lvl7pPr marL="13655147" lvl="6" indent="-1300490">
              <a:spcBef>
                <a:spcPts val="0"/>
              </a:spcBef>
              <a:spcAft>
                <a:spcPts val="0"/>
              </a:spcAft>
              <a:buSzPts val="1200"/>
              <a:buChar char="●"/>
              <a:defRPr sz="5120"/>
            </a:lvl7pPr>
            <a:lvl8pPr marL="15605882" lvl="7" indent="-1300490">
              <a:spcBef>
                <a:spcPts val="0"/>
              </a:spcBef>
              <a:spcAft>
                <a:spcPts val="0"/>
              </a:spcAft>
              <a:buSzPts val="1200"/>
              <a:buChar char="○"/>
              <a:defRPr sz="5120"/>
            </a:lvl8pPr>
            <a:lvl9pPr marL="17556617" lvl="8" indent="-1300490">
              <a:spcBef>
                <a:spcPts val="0"/>
              </a:spcBef>
              <a:spcAft>
                <a:spcPts val="0"/>
              </a:spcAft>
              <a:buSzPts val="1200"/>
              <a:buChar char="■"/>
              <a:defRPr sz="5120"/>
            </a:lvl9pPr>
          </a:lstStyle>
          <a:p>
            <a:endParaRPr/>
          </a:p>
        </p:txBody>
      </p:sp>
      <p:sp>
        <p:nvSpPr>
          <p:cNvPr id="24" name="Google Shape;24;p5"/>
          <p:cNvSpPr txBox="1">
            <a:spLocks noGrp="1"/>
          </p:cNvSpPr>
          <p:nvPr>
            <p:ph type="sldNum" idx="12"/>
          </p:nvPr>
        </p:nvSpPr>
        <p:spPr>
          <a:xfrm>
            <a:off x="40667798" y="19896393"/>
            <a:ext cx="2633760" cy="167936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14585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6" name="PlaceHolder 2"/>
          <p:cNvSpPr>
            <a:spLocks noGrp="1"/>
          </p:cNvSpPr>
          <p:nvPr>
            <p:ph type="subTitle"/>
          </p:nvPr>
        </p:nvSpPr>
        <p:spPr>
          <a:xfrm>
            <a:off x="380880" y="3135240"/>
            <a:ext cx="13700520" cy="18200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8" name="PlaceHolder 2"/>
          <p:cNvSpPr>
            <a:spLocks noGrp="1"/>
          </p:cNvSpPr>
          <p:nvPr>
            <p:ph type="body"/>
          </p:nvPr>
        </p:nvSpPr>
        <p:spPr>
          <a:xfrm>
            <a:off x="380880" y="3135240"/>
            <a:ext cx="1370052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0"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1"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640280" y="410040"/>
            <a:ext cx="28128240" cy="1005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5"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6"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7"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9"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0"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1" name="PlaceHolder 4"/>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3"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4"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5" name="PlaceHolder 4"/>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294840" tIns="147600" rIns="294840" bIns="147600" anchor="ctr">
            <a:noAutofit/>
          </a:bodyPr>
          <a:lstStyle/>
          <a:p>
            <a:pPr algn="ctr">
              <a:lnSpc>
                <a:spcPct val="100000"/>
              </a:lnSpc>
            </a:pPr>
            <a:r>
              <a:rPr lang="en-US" sz="4400" b="0" strike="noStrike" spc="-1">
                <a:solidFill>
                  <a:srgbClr val="000000"/>
                </a:solidFill>
                <a:latin typeface="Arial"/>
                <a:ea typeface="MS PGothic"/>
              </a:rPr>
              <a:t>Click to edit Master title style</a:t>
            </a:r>
            <a:endParaRPr lang="en-US" sz="4400" b="0" strike="noStrike" spc="-1">
              <a:solidFill>
                <a:srgbClr val="000000"/>
              </a:solidFill>
              <a:latin typeface="Arial"/>
            </a:endParaRPr>
          </a:p>
        </p:txBody>
      </p:sp>
      <p:sp>
        <p:nvSpPr>
          <p:cNvPr id="6" name="PlaceHolder 2"/>
          <p:cNvSpPr>
            <a:spLocks noGrp="1"/>
          </p:cNvSpPr>
          <p:nvPr>
            <p:ph type="body"/>
          </p:nvPr>
        </p:nvSpPr>
        <p:spPr>
          <a:xfrm>
            <a:off x="38088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2" name="PlaceHolder 3"/>
          <p:cNvSpPr>
            <a:spLocks noGrp="1"/>
          </p:cNvSpPr>
          <p:nvPr>
            <p:ph type="body"/>
          </p:nvPr>
        </p:nvSpPr>
        <p:spPr>
          <a:xfrm>
            <a:off x="149810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3" name="PlaceHolder 4"/>
          <p:cNvSpPr>
            <a:spLocks noGrp="1"/>
          </p:cNvSpPr>
          <p:nvPr>
            <p:ph type="body"/>
          </p:nvPr>
        </p:nvSpPr>
        <p:spPr>
          <a:xfrm>
            <a:off x="295808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pic>
        <p:nvPicPr>
          <p:cNvPr id="4" name="Picture 3"/>
          <p:cNvPicPr/>
          <p:nvPr/>
        </p:nvPicPr>
        <p:blipFill>
          <a:blip r:embed="rId15"/>
          <a:stretch/>
        </p:blipFill>
        <p:spPr>
          <a:xfrm>
            <a:off x="37124640" y="548640"/>
            <a:ext cx="6126480" cy="1923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sv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6.png"/><Relationship Id="rId84" Type="http://schemas.openxmlformats.org/officeDocument/2006/relationships/image" Target="../media/image79.png"/><Relationship Id="rId89" Type="http://schemas.openxmlformats.org/officeDocument/2006/relationships/image" Target="../media/image84.png"/><Relationship Id="rId16" Type="http://schemas.openxmlformats.org/officeDocument/2006/relationships/image" Target="../media/image14.png"/><Relationship Id="rId11" Type="http://schemas.openxmlformats.org/officeDocument/2006/relationships/image" Target="../media/image9.png"/><Relationship Id="rId32" Type="http://schemas.openxmlformats.org/officeDocument/2006/relationships/image" Target="../media/image30.png"/><Relationship Id="rId37" Type="http://schemas.openxmlformats.org/officeDocument/2006/relationships/image" Target="../media/image33.png"/><Relationship Id="rId53" Type="http://schemas.openxmlformats.org/officeDocument/2006/relationships/image" Target="../media/image50.png"/><Relationship Id="rId58" Type="http://schemas.openxmlformats.org/officeDocument/2006/relationships/image" Target="../media/image55.png"/><Relationship Id="rId74" Type="http://schemas.openxmlformats.org/officeDocument/2006/relationships/image" Target="../media/image69.png"/><Relationship Id="rId79" Type="http://schemas.openxmlformats.org/officeDocument/2006/relationships/image" Target="../media/image74.png"/><Relationship Id="rId5" Type="http://schemas.openxmlformats.org/officeDocument/2006/relationships/image" Target="../media/image3.png"/><Relationship Id="rId90" Type="http://schemas.openxmlformats.org/officeDocument/2006/relationships/image" Target="../media/image85.svg"/><Relationship Id="rId95" Type="http://schemas.openxmlformats.org/officeDocument/2006/relationships/image" Target="../media/image90.png"/><Relationship Id="rId22" Type="http://schemas.openxmlformats.org/officeDocument/2006/relationships/image" Target="../media/image20.png"/><Relationship Id="rId27" Type="http://schemas.openxmlformats.org/officeDocument/2006/relationships/image" Target="../media/image25.png"/><Relationship Id="rId43" Type="http://schemas.openxmlformats.org/officeDocument/2006/relationships/image" Target="../media/image40.png"/><Relationship Id="rId48" Type="http://schemas.openxmlformats.org/officeDocument/2006/relationships/image" Target="../media/image45.png"/><Relationship Id="rId64" Type="http://schemas.openxmlformats.org/officeDocument/2006/relationships/image" Target="../media/image61.png"/><Relationship Id="rId69" Type="http://schemas.openxmlformats.org/officeDocument/2006/relationships/image" Target="../media/image63.png"/><Relationship Id="rId8" Type="http://schemas.openxmlformats.org/officeDocument/2006/relationships/image" Target="../media/image6.png"/><Relationship Id="rId51" Type="http://schemas.openxmlformats.org/officeDocument/2006/relationships/image" Target="../media/image48.svg"/><Relationship Id="rId72" Type="http://schemas.openxmlformats.org/officeDocument/2006/relationships/image" Target="../media/image67.png"/><Relationship Id="rId80" Type="http://schemas.openxmlformats.org/officeDocument/2006/relationships/image" Target="../media/image75.png"/><Relationship Id="rId85" Type="http://schemas.openxmlformats.org/officeDocument/2006/relationships/image" Target="../media/image80.png"/><Relationship Id="rId93" Type="http://schemas.openxmlformats.org/officeDocument/2006/relationships/image" Target="../media/image88.png"/><Relationship Id="rId3" Type="http://schemas.microsoft.com/office/2018/10/relationships/comments" Target="../comments/modernComment_102_4C3B904C.xml"/><Relationship Id="rId12" Type="http://schemas.openxmlformats.org/officeDocument/2006/relationships/image" Target="../media/image10.png"/><Relationship Id="rId17" Type="http://schemas.openxmlformats.org/officeDocument/2006/relationships/image" Target="../media/image15.sv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image" Target="../media/image64.png"/><Relationship Id="rId75" Type="http://schemas.openxmlformats.org/officeDocument/2006/relationships/image" Target="../media/image70.png"/><Relationship Id="rId83" Type="http://schemas.openxmlformats.org/officeDocument/2006/relationships/image" Target="../media/image78.png"/><Relationship Id="rId88" Type="http://schemas.openxmlformats.org/officeDocument/2006/relationships/image" Target="../media/image83.png"/><Relationship Id="rId91" Type="http://schemas.openxmlformats.org/officeDocument/2006/relationships/image" Target="../media/image86.png"/><Relationship Id="rId9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3.svg"/><Relationship Id="rId23" Type="http://schemas.openxmlformats.org/officeDocument/2006/relationships/image" Target="../media/image21.sv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6.svg"/><Relationship Id="rId57" Type="http://schemas.openxmlformats.org/officeDocument/2006/relationships/image" Target="../media/image54.png"/><Relationship Id="rId10" Type="http://schemas.openxmlformats.org/officeDocument/2006/relationships/image" Target="../media/image8.png"/><Relationship Id="rId31" Type="http://schemas.openxmlformats.org/officeDocument/2006/relationships/image" Target="../media/image29.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image" Target="../media/image68.png"/><Relationship Id="rId78" Type="http://schemas.openxmlformats.org/officeDocument/2006/relationships/image" Target="../media/image73.png"/><Relationship Id="rId81" Type="http://schemas.openxmlformats.org/officeDocument/2006/relationships/image" Target="../media/image76.png"/><Relationship Id="rId86" Type="http://schemas.openxmlformats.org/officeDocument/2006/relationships/image" Target="../media/image81.png"/><Relationship Id="rId94" Type="http://schemas.openxmlformats.org/officeDocument/2006/relationships/image" Target="../media/image89.png"/><Relationship Id="rId4" Type="http://schemas.openxmlformats.org/officeDocument/2006/relationships/image" Target="../media/image2.png"/><Relationship Id="rId9" Type="http://schemas.openxmlformats.org/officeDocument/2006/relationships/image" Target="../media/image7.png"/><Relationship Id="rId13" Type="http://schemas.openxmlformats.org/officeDocument/2006/relationships/image" Target="../media/image11.sv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2.png"/><Relationship Id="rId50" Type="http://schemas.openxmlformats.org/officeDocument/2006/relationships/image" Target="../media/image47.png"/><Relationship Id="rId55" Type="http://schemas.openxmlformats.org/officeDocument/2006/relationships/image" Target="../media/image52.png"/><Relationship Id="rId76" Type="http://schemas.openxmlformats.org/officeDocument/2006/relationships/image" Target="../media/image71.png"/><Relationship Id="rId97" Type="http://schemas.openxmlformats.org/officeDocument/2006/relationships/image" Target="../media/image92.png"/><Relationship Id="rId7" Type="http://schemas.openxmlformats.org/officeDocument/2006/relationships/image" Target="../media/image5.png"/><Relationship Id="rId71" Type="http://schemas.openxmlformats.org/officeDocument/2006/relationships/image" Target="../media/image65.png"/><Relationship Id="rId92" Type="http://schemas.openxmlformats.org/officeDocument/2006/relationships/image" Target="../media/image87.png"/><Relationship Id="rId2" Type="http://schemas.openxmlformats.org/officeDocument/2006/relationships/notesSlide" Target="../notesSlides/notesSlide1.xml"/><Relationship Id="rId29" Type="http://schemas.openxmlformats.org/officeDocument/2006/relationships/image" Target="../media/image27.png"/><Relationship Id="rId24" Type="http://schemas.openxmlformats.org/officeDocument/2006/relationships/image" Target="../media/image22.png"/><Relationship Id="rId40" Type="http://schemas.openxmlformats.org/officeDocument/2006/relationships/image" Target="../media/image37.svg"/><Relationship Id="rId45" Type="http://schemas.openxmlformats.org/officeDocument/2006/relationships/image" Target="../media/image42.png"/><Relationship Id="rId87" Type="http://schemas.openxmlformats.org/officeDocument/2006/relationships/image" Target="../media/image82.png"/><Relationship Id="rId61" Type="http://schemas.openxmlformats.org/officeDocument/2006/relationships/image" Target="../media/image58.png"/><Relationship Id="rId82" Type="http://schemas.openxmlformats.org/officeDocument/2006/relationships/image" Target="../media/image77.png"/><Relationship Id="rId19" Type="http://schemas.openxmlformats.org/officeDocument/2006/relationships/image" Target="../media/image17.svg"/><Relationship Id="rId14" Type="http://schemas.openxmlformats.org/officeDocument/2006/relationships/image" Target="../media/image12.png"/><Relationship Id="rId30" Type="http://schemas.openxmlformats.org/officeDocument/2006/relationships/image" Target="../media/image28.png"/><Relationship Id="rId56" Type="http://schemas.openxmlformats.org/officeDocument/2006/relationships/image" Target="../media/image53.png"/><Relationship Id="rId77"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28C18D19-649D-E46A-1EC0-970121A6E794}"/>
              </a:ext>
            </a:extLst>
          </p:cNvPr>
          <p:cNvGrpSpPr/>
          <p:nvPr/>
        </p:nvGrpSpPr>
        <p:grpSpPr>
          <a:xfrm>
            <a:off x="12205844" y="10050981"/>
            <a:ext cx="7262425" cy="2470609"/>
            <a:chOff x="12251927" y="10170207"/>
            <a:chExt cx="6797042" cy="2218644"/>
          </a:xfrm>
        </p:grpSpPr>
        <p:pic>
          <p:nvPicPr>
            <p:cNvPr id="111" name="Picture 110" descr="A picture containing text, drawing, sketch, diagram&#10;&#10;Description automatically generated">
              <a:extLst>
                <a:ext uri="{FF2B5EF4-FFF2-40B4-BE49-F238E27FC236}">
                  <a16:creationId xmlns:a16="http://schemas.microsoft.com/office/drawing/2014/main" id="{D915B34C-B0F8-7E00-EE36-F04962C6D3F3}"/>
                </a:ext>
              </a:extLst>
            </p:cNvPr>
            <p:cNvPicPr>
              <a:picLocks noChangeAspect="1"/>
            </p:cNvPicPr>
            <p:nvPr/>
          </p:nvPicPr>
          <p:blipFill rotWithShape="1">
            <a:blip r:embed="rId4">
              <a:extLst>
                <a:ext uri="{28A0092B-C50C-407E-A947-70E740481C1C}">
                  <a14:useLocalDpi xmlns:a14="http://schemas.microsoft.com/office/drawing/2010/main" val="0"/>
                </a:ext>
              </a:extLst>
            </a:blip>
            <a:srcRect t="33384" r="11697" b="32145"/>
            <a:stretch/>
          </p:blipFill>
          <p:spPr>
            <a:xfrm>
              <a:off x="12251927" y="10449471"/>
              <a:ext cx="6797042" cy="1939380"/>
            </a:xfrm>
            <a:prstGeom prst="rect">
              <a:avLst/>
            </a:prstGeom>
          </p:spPr>
        </p:pic>
        <p:sp>
          <p:nvSpPr>
            <p:cNvPr id="167" name="Rectangle 166">
              <a:extLst>
                <a:ext uri="{FF2B5EF4-FFF2-40B4-BE49-F238E27FC236}">
                  <a16:creationId xmlns:a16="http://schemas.microsoft.com/office/drawing/2014/main" id="{BF9D0DAF-98A9-08AD-01AE-B213417DF04D}"/>
                </a:ext>
              </a:extLst>
            </p:cNvPr>
            <p:cNvSpPr/>
            <p:nvPr/>
          </p:nvSpPr>
          <p:spPr>
            <a:xfrm>
              <a:off x="16485564" y="10170207"/>
              <a:ext cx="1306467" cy="460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Shape 1"/>
          <p:cNvSpPr txBox="1"/>
          <p:nvPr/>
        </p:nvSpPr>
        <p:spPr>
          <a:xfrm>
            <a:off x="3398169" y="92335"/>
            <a:ext cx="34470720" cy="2077560"/>
          </a:xfrm>
          <a:prstGeom prst="rect">
            <a:avLst/>
          </a:prstGeom>
          <a:noFill/>
          <a:ln>
            <a:noFill/>
          </a:ln>
        </p:spPr>
        <p:txBody>
          <a:bodyPr lIns="294840" tIns="147600" rIns="294840" bIns="147600" anchor="ctr">
            <a:noAutofit/>
          </a:bodyPr>
          <a:lstStyle/>
          <a:p>
            <a:pPr algn="ctr">
              <a:lnSpc>
                <a:spcPct val="100000"/>
              </a:lnSpc>
            </a:pPr>
            <a:r>
              <a:rPr lang="en-US" sz="5400" b="1"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spc="-1" dirty="0">
                <a:solidFill>
                  <a:srgbClr val="000000"/>
                </a:solidFill>
                <a:latin typeface="Arial"/>
                <a:ea typeface="MS PGothic"/>
              </a:rPr>
              <a:t>Marjorie Xie</a:t>
            </a:r>
            <a:r>
              <a:rPr lang="en-US" sz="4500" spc="-1" baseline="30000" dirty="0">
                <a:solidFill>
                  <a:srgbClr val="000000"/>
                </a:solidFill>
                <a:latin typeface="Arial"/>
                <a:ea typeface="MS PGothic"/>
              </a:rPr>
              <a:t>12</a:t>
            </a:r>
            <a:r>
              <a:rPr lang="en-US" sz="4500" spc="-1" dirty="0">
                <a:solidFill>
                  <a:srgbClr val="000000"/>
                </a:solidFill>
                <a:latin typeface="Arial"/>
                <a:ea typeface="MS PGothic"/>
              </a:rPr>
              <a:t>, Rafal Urbaniak</a:t>
            </a:r>
            <a:r>
              <a:rPr lang="en-US" sz="4500" spc="-1" baseline="30000" dirty="0">
                <a:solidFill>
                  <a:srgbClr val="000000"/>
                </a:solidFill>
                <a:latin typeface="Arial"/>
                <a:ea typeface="MS PGothic"/>
              </a:rPr>
              <a:t>13</a:t>
            </a:r>
            <a:r>
              <a:rPr lang="en-US" sz="4500" spc="-1" dirty="0">
                <a:solidFill>
                  <a:srgbClr val="000000"/>
                </a:solidFill>
                <a:latin typeface="Arial"/>
                <a:ea typeface="MS PGothic"/>
              </a:rPr>
              <a:t>, Emily Mackevicius</a:t>
            </a:r>
            <a:r>
              <a:rPr lang="en-US" sz="4500" spc="-1" baseline="30000" dirty="0">
                <a:solidFill>
                  <a:srgbClr val="000000"/>
                </a:solidFill>
                <a:latin typeface="Arial"/>
                <a:ea typeface="MS PGothic"/>
              </a:rPr>
              <a:t>12</a:t>
            </a:r>
            <a:r>
              <a:rPr lang="en-US" sz="4500" spc="-1" dirty="0">
                <a:solidFill>
                  <a:srgbClr val="000000"/>
                </a:solidFill>
                <a:latin typeface="Arial"/>
                <a:ea typeface="MS PGothic"/>
              </a:rPr>
              <a:t> </a:t>
            </a:r>
          </a:p>
          <a:p>
            <a:pPr algn="ctr">
              <a:lnSpc>
                <a:spcPct val="100000"/>
              </a:lnSpc>
            </a:pPr>
            <a:r>
              <a:rPr lang="en-US" sz="3600" b="0" strike="noStrike" spc="-1" baseline="30000" dirty="0">
                <a:solidFill>
                  <a:srgbClr val="000000"/>
                </a:solidFill>
                <a:latin typeface="Arial"/>
                <a:ea typeface="MS PGothic"/>
              </a:rPr>
              <a:t>1</a:t>
            </a:r>
            <a:r>
              <a:rPr lang="en-US" sz="3600" b="0" strike="noStrike" spc="-1" dirty="0">
                <a:solidFill>
                  <a:srgbClr val="000000"/>
                </a:solidFill>
                <a:latin typeface="Arial"/>
                <a:ea typeface="MS PGothic"/>
              </a:rPr>
              <a:t>Basis Research Institute  </a:t>
            </a:r>
            <a:r>
              <a:rPr lang="en-US" sz="3600" b="0" strike="noStrike" spc="-1" baseline="30000" dirty="0">
                <a:solidFill>
                  <a:srgbClr val="000000"/>
                </a:solidFill>
                <a:latin typeface="Arial"/>
                <a:ea typeface="MS PGothic"/>
              </a:rPr>
              <a:t>2</a:t>
            </a:r>
            <a:r>
              <a:rPr lang="en-US" sz="3600" b="0" strike="noStrike" spc="-1" dirty="0">
                <a:solidFill>
                  <a:srgbClr val="000000"/>
                </a:solidFill>
                <a:latin typeface="Arial"/>
                <a:ea typeface="MS PGothic"/>
              </a:rPr>
              <a:t>Columbia University </a:t>
            </a:r>
            <a:r>
              <a:rPr lang="en-US" sz="3600" b="0" strike="noStrike" spc="-1" baseline="30000" dirty="0">
                <a:solidFill>
                  <a:srgbClr val="000000"/>
                </a:solidFill>
                <a:latin typeface="Arial"/>
                <a:ea typeface="MS PGothic"/>
              </a:rPr>
              <a:t>3</a:t>
            </a:r>
            <a:r>
              <a:rPr lang="en-US" sz="3600" b="0" strike="noStrike" spc="-1" dirty="0">
                <a:solidFill>
                  <a:srgbClr val="000000"/>
                </a:solidFill>
                <a:latin typeface="Arial"/>
                <a:ea typeface="MS PGothic"/>
              </a:rPr>
              <a:t>University of Gdansk</a:t>
            </a:r>
            <a:endParaRPr lang="en-US" sz="4400" b="0" strike="noStrike" spc="-1" dirty="0">
              <a:solidFill>
                <a:srgbClr val="000000"/>
              </a:solidFill>
              <a:latin typeface="Arial"/>
            </a:endParaRPr>
          </a:p>
        </p:txBody>
      </p:sp>
      <p:sp>
        <p:nvSpPr>
          <p:cNvPr id="2" name="Rectangle 1">
            <a:extLst>
              <a:ext uri="{FF2B5EF4-FFF2-40B4-BE49-F238E27FC236}">
                <a16:creationId xmlns:a16="http://schemas.microsoft.com/office/drawing/2014/main" id="{A2E1F47F-4DC7-6300-6B8E-6246DC1300FD}"/>
              </a:ext>
            </a:extLst>
          </p:cNvPr>
          <p:cNvSpPr/>
          <p:nvPr/>
        </p:nvSpPr>
        <p:spPr>
          <a:xfrm>
            <a:off x="636102" y="2541956"/>
            <a:ext cx="10469219" cy="7519252"/>
          </a:xfrm>
          <a:prstGeom prst="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0E61D42C-BF2E-596E-036D-BB98A90D9A2B}"/>
              </a:ext>
            </a:extLst>
          </p:cNvPr>
          <p:cNvSpPr txBox="1"/>
          <p:nvPr/>
        </p:nvSpPr>
        <p:spPr>
          <a:xfrm>
            <a:off x="873561" y="10496233"/>
            <a:ext cx="10045141" cy="954107"/>
          </a:xfrm>
          <a:prstGeom prst="rect">
            <a:avLst/>
          </a:prstGeom>
          <a:noFill/>
        </p:spPr>
        <p:txBody>
          <a:bodyPr wrap="square">
            <a:spAutoFit/>
          </a:bodyPr>
          <a:lstStyle/>
          <a:p>
            <a:r>
              <a:rPr lang="en-US" sz="2800" dirty="0"/>
              <a:t>Multi-agent foraging across species and communication within groups</a:t>
            </a:r>
          </a:p>
        </p:txBody>
      </p:sp>
      <p:sp>
        <p:nvSpPr>
          <p:cNvPr id="6" name="Rectangle 5">
            <a:extLst>
              <a:ext uri="{FF2B5EF4-FFF2-40B4-BE49-F238E27FC236}">
                <a16:creationId xmlns:a16="http://schemas.microsoft.com/office/drawing/2014/main" id="{A869BFDB-E40D-4BEA-1656-BA59048085CE}"/>
              </a:ext>
            </a:extLst>
          </p:cNvPr>
          <p:cNvSpPr/>
          <p:nvPr/>
        </p:nvSpPr>
        <p:spPr>
          <a:xfrm>
            <a:off x="636102" y="10384509"/>
            <a:ext cx="10469219" cy="1123333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FCC0D5-5716-90D5-B644-199E814CDF20}"/>
              </a:ext>
            </a:extLst>
          </p:cNvPr>
          <p:cNvSpPr txBox="1"/>
          <p:nvPr/>
        </p:nvSpPr>
        <p:spPr>
          <a:xfrm>
            <a:off x="1010415" y="16153591"/>
            <a:ext cx="9924257" cy="954107"/>
          </a:xfrm>
          <a:prstGeom prst="rect">
            <a:avLst/>
          </a:prstGeom>
          <a:noFill/>
        </p:spPr>
        <p:txBody>
          <a:bodyPr wrap="square">
            <a:spAutoFit/>
          </a:bodyPr>
          <a:lstStyle/>
          <a:p>
            <a:r>
              <a:rPr lang="en-US" sz="2800" dirty="0"/>
              <a:t>Foraging has been studied from cognitive, neural, and statistical perspectives. </a:t>
            </a:r>
          </a:p>
        </p:txBody>
      </p:sp>
      <p:sp>
        <p:nvSpPr>
          <p:cNvPr id="10" name="TextBox 9">
            <a:extLst>
              <a:ext uri="{FF2B5EF4-FFF2-40B4-BE49-F238E27FC236}">
                <a16:creationId xmlns:a16="http://schemas.microsoft.com/office/drawing/2014/main" id="{8D744ECB-41BF-5A34-12B7-F7DE1C90619F}"/>
              </a:ext>
            </a:extLst>
          </p:cNvPr>
          <p:cNvSpPr txBox="1"/>
          <p:nvPr/>
        </p:nvSpPr>
        <p:spPr>
          <a:xfrm>
            <a:off x="12062888" y="2651627"/>
            <a:ext cx="8950143" cy="584775"/>
          </a:xfrm>
          <a:prstGeom prst="rect">
            <a:avLst/>
          </a:prstGeom>
          <a:noFill/>
        </p:spPr>
        <p:txBody>
          <a:bodyPr wrap="square">
            <a:spAutoFit/>
          </a:bodyPr>
          <a:lstStyle/>
          <a:p>
            <a:pPr algn="ctr"/>
            <a:r>
              <a:rPr lang="en-US" sz="3200" dirty="0"/>
              <a:t>Cognitive, neural, and statistical descriptions  </a:t>
            </a:r>
          </a:p>
        </p:txBody>
      </p:sp>
      <p:sp>
        <p:nvSpPr>
          <p:cNvPr id="11" name="Rectangle 10">
            <a:extLst>
              <a:ext uri="{FF2B5EF4-FFF2-40B4-BE49-F238E27FC236}">
                <a16:creationId xmlns:a16="http://schemas.microsoft.com/office/drawing/2014/main" id="{0CE1E2D8-44B5-84F7-206B-D99FEEBCCAB7}"/>
              </a:ext>
            </a:extLst>
          </p:cNvPr>
          <p:cNvSpPr/>
          <p:nvPr/>
        </p:nvSpPr>
        <p:spPr>
          <a:xfrm>
            <a:off x="11520431" y="2541956"/>
            <a:ext cx="10439887" cy="1252147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DBC36FB-39BC-6A56-1C09-065F423BEED3}"/>
              </a:ext>
            </a:extLst>
          </p:cNvPr>
          <p:cNvSpPr txBox="1"/>
          <p:nvPr/>
        </p:nvSpPr>
        <p:spPr>
          <a:xfrm>
            <a:off x="13516091" y="15288054"/>
            <a:ext cx="6331059" cy="584775"/>
          </a:xfrm>
          <a:prstGeom prst="rect">
            <a:avLst/>
          </a:prstGeom>
          <a:noFill/>
        </p:spPr>
        <p:txBody>
          <a:bodyPr wrap="square">
            <a:spAutoFit/>
          </a:bodyPr>
          <a:lstStyle/>
          <a:p>
            <a:r>
              <a:rPr lang="en-US" sz="3200" dirty="0"/>
              <a:t>Translation between descriptions  </a:t>
            </a:r>
          </a:p>
        </p:txBody>
      </p:sp>
      <p:sp>
        <p:nvSpPr>
          <p:cNvPr id="14" name="Rectangle 13">
            <a:extLst>
              <a:ext uri="{FF2B5EF4-FFF2-40B4-BE49-F238E27FC236}">
                <a16:creationId xmlns:a16="http://schemas.microsoft.com/office/drawing/2014/main" id="{59FF5DD1-2197-2AC5-B427-6C1784E67E6F}"/>
              </a:ext>
            </a:extLst>
          </p:cNvPr>
          <p:cNvSpPr/>
          <p:nvPr/>
        </p:nvSpPr>
        <p:spPr>
          <a:xfrm>
            <a:off x="11500275" y="15240000"/>
            <a:ext cx="10445324" cy="637784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96536F-70F4-8C35-9C19-7C0F9C8CFEB8}"/>
              </a:ext>
            </a:extLst>
          </p:cNvPr>
          <p:cNvSpPr/>
          <p:nvPr/>
        </p:nvSpPr>
        <p:spPr>
          <a:xfrm>
            <a:off x="22378418" y="2541956"/>
            <a:ext cx="10278298" cy="1907588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DD77C4-8E65-5847-43C6-3170E47A96EE}"/>
              </a:ext>
            </a:extLst>
          </p:cNvPr>
          <p:cNvSpPr txBox="1"/>
          <p:nvPr/>
        </p:nvSpPr>
        <p:spPr>
          <a:xfrm>
            <a:off x="33008005" y="2655184"/>
            <a:ext cx="10392351" cy="1077218"/>
          </a:xfrm>
          <a:prstGeom prst="rect">
            <a:avLst/>
          </a:prstGeom>
          <a:noFill/>
        </p:spPr>
        <p:txBody>
          <a:bodyPr wrap="square" rtlCol="0">
            <a:spAutoFit/>
          </a:bodyPr>
          <a:lstStyle/>
          <a:p>
            <a:pPr algn="ctr"/>
            <a:r>
              <a:rPr lang="en-US" sz="3200" dirty="0"/>
              <a:t>Toward inference of communication mechanisms in multi-agent bird flocks </a:t>
            </a:r>
          </a:p>
        </p:txBody>
      </p:sp>
      <p:sp>
        <p:nvSpPr>
          <p:cNvPr id="18" name="TextBox 17">
            <a:extLst>
              <a:ext uri="{FF2B5EF4-FFF2-40B4-BE49-F238E27FC236}">
                <a16:creationId xmlns:a16="http://schemas.microsoft.com/office/drawing/2014/main" id="{4F5AA377-09C9-7CA8-28CC-EBA62F8A2FEB}"/>
              </a:ext>
            </a:extLst>
          </p:cNvPr>
          <p:cNvSpPr txBox="1"/>
          <p:nvPr/>
        </p:nvSpPr>
        <p:spPr>
          <a:xfrm>
            <a:off x="23547372" y="2609018"/>
            <a:ext cx="7754457" cy="584775"/>
          </a:xfrm>
          <a:prstGeom prst="rect">
            <a:avLst/>
          </a:prstGeom>
          <a:noFill/>
        </p:spPr>
        <p:txBody>
          <a:bodyPr wrap="square" rtlCol="0">
            <a:spAutoFit/>
          </a:bodyPr>
          <a:lstStyle/>
          <a:p>
            <a:r>
              <a:rPr lang="en-US" sz="3200" dirty="0"/>
              <a:t>Statistical inference of foraging strategies</a:t>
            </a:r>
          </a:p>
        </p:txBody>
      </p:sp>
      <p:sp>
        <p:nvSpPr>
          <p:cNvPr id="4" name="TextBox 3">
            <a:extLst>
              <a:ext uri="{FF2B5EF4-FFF2-40B4-BE49-F238E27FC236}">
                <a16:creationId xmlns:a16="http://schemas.microsoft.com/office/drawing/2014/main" id="{186E9C27-A73C-D15B-08D1-649709BF12B2}"/>
              </a:ext>
            </a:extLst>
          </p:cNvPr>
          <p:cNvSpPr txBox="1"/>
          <p:nvPr/>
        </p:nvSpPr>
        <p:spPr>
          <a:xfrm>
            <a:off x="34084991" y="13703894"/>
            <a:ext cx="8324128" cy="584775"/>
          </a:xfrm>
          <a:prstGeom prst="rect">
            <a:avLst/>
          </a:prstGeom>
          <a:noFill/>
        </p:spPr>
        <p:txBody>
          <a:bodyPr wrap="square" rtlCol="0">
            <a:spAutoFit/>
          </a:bodyPr>
          <a:lstStyle/>
          <a:p>
            <a:pPr algn="ctr"/>
            <a:r>
              <a:rPr lang="en-US" sz="3200" dirty="0"/>
              <a:t>New datasets for multi-species bird foraging</a:t>
            </a:r>
          </a:p>
        </p:txBody>
      </p:sp>
      <p:sp>
        <p:nvSpPr>
          <p:cNvPr id="7" name="Rectangle 6">
            <a:extLst>
              <a:ext uri="{FF2B5EF4-FFF2-40B4-BE49-F238E27FC236}">
                <a16:creationId xmlns:a16="http://schemas.microsoft.com/office/drawing/2014/main" id="{19B20BE7-479B-1952-B0D3-79BF2BE9898A}"/>
              </a:ext>
            </a:extLst>
          </p:cNvPr>
          <p:cNvSpPr/>
          <p:nvPr/>
        </p:nvSpPr>
        <p:spPr>
          <a:xfrm>
            <a:off x="33107906" y="2541956"/>
            <a:ext cx="10278298" cy="109193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4273AE5-3F1F-FCCA-BC15-1A92C745013C}"/>
              </a:ext>
            </a:extLst>
          </p:cNvPr>
          <p:cNvSpPr/>
          <p:nvPr/>
        </p:nvSpPr>
        <p:spPr>
          <a:xfrm>
            <a:off x="33107906" y="13634865"/>
            <a:ext cx="10278298" cy="499218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black square with a white square in the middle&#10;&#10;Description automatically generated with low confidence">
            <a:extLst>
              <a:ext uri="{FF2B5EF4-FFF2-40B4-BE49-F238E27FC236}">
                <a16:creationId xmlns:a16="http://schemas.microsoft.com/office/drawing/2014/main" id="{76B18616-8C2C-D211-9148-B3473E64F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0367" y="9808891"/>
            <a:ext cx="2084777" cy="2084777"/>
          </a:xfrm>
          <a:prstGeom prst="rect">
            <a:avLst/>
          </a:prstGeom>
        </p:spPr>
      </p:pic>
      <p:pic>
        <p:nvPicPr>
          <p:cNvPr id="23" name="Picture 22" descr="A picture containing text, screenshot, diagram, font&#10;&#10;Description automatically generated">
            <a:extLst>
              <a:ext uri="{FF2B5EF4-FFF2-40B4-BE49-F238E27FC236}">
                <a16:creationId xmlns:a16="http://schemas.microsoft.com/office/drawing/2014/main" id="{AD4041A1-CA74-AF4F-ABA6-AD3290F8E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79670" y="9615349"/>
            <a:ext cx="3004805" cy="2704324"/>
          </a:xfrm>
          <a:prstGeom prst="rect">
            <a:avLst/>
          </a:prstGeom>
        </p:spPr>
      </p:pic>
      <p:pic>
        <p:nvPicPr>
          <p:cNvPr id="25" name="Picture 24" descr="A picture containing text, screenshot, diagram, font&#10;&#10;Description automatically generated">
            <a:extLst>
              <a:ext uri="{FF2B5EF4-FFF2-40B4-BE49-F238E27FC236}">
                <a16:creationId xmlns:a16="http://schemas.microsoft.com/office/drawing/2014/main" id="{14D10498-4FC9-BF2E-B72F-68A18E0A8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2726" y="9577670"/>
            <a:ext cx="3004805" cy="2704324"/>
          </a:xfrm>
          <a:prstGeom prst="rect">
            <a:avLst/>
          </a:prstGeom>
        </p:spPr>
      </p:pic>
      <p:pic>
        <p:nvPicPr>
          <p:cNvPr id="27" name="Picture 26" descr="A black square with orange dots&#10;&#10;Description automatically generated with low confidence">
            <a:extLst>
              <a:ext uri="{FF2B5EF4-FFF2-40B4-BE49-F238E27FC236}">
                <a16:creationId xmlns:a16="http://schemas.microsoft.com/office/drawing/2014/main" id="{56566450-91BC-F7F2-9275-186B254F0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30367" y="7058387"/>
            <a:ext cx="2045864" cy="2045864"/>
          </a:xfrm>
          <a:prstGeom prst="rect">
            <a:avLst/>
          </a:prstGeom>
        </p:spPr>
      </p:pic>
      <p:pic>
        <p:nvPicPr>
          <p:cNvPr id="29" name="Picture 28" descr="A picture containing text, font, screenshot, diagram&#10;&#10;Description automatically generated">
            <a:extLst>
              <a:ext uri="{FF2B5EF4-FFF2-40B4-BE49-F238E27FC236}">
                <a16:creationId xmlns:a16="http://schemas.microsoft.com/office/drawing/2014/main" id="{E530B8CB-7167-A9F4-9F56-4E8EFA971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24846" y="6860778"/>
            <a:ext cx="3004805" cy="2704324"/>
          </a:xfrm>
          <a:prstGeom prst="rect">
            <a:avLst/>
          </a:prstGeom>
        </p:spPr>
      </p:pic>
      <p:pic>
        <p:nvPicPr>
          <p:cNvPr id="31" name="Picture 30" descr="A picture containing text, screenshot, font, line&#10;&#10;Description automatically generated">
            <a:extLst>
              <a:ext uri="{FF2B5EF4-FFF2-40B4-BE49-F238E27FC236}">
                <a16:creationId xmlns:a16="http://schemas.microsoft.com/office/drawing/2014/main" id="{B3A60318-84B5-77C0-30E1-26D460009F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66486" y="6888676"/>
            <a:ext cx="3004805" cy="2704324"/>
          </a:xfrm>
          <a:prstGeom prst="rect">
            <a:avLst/>
          </a:prstGeom>
        </p:spPr>
      </p:pic>
      <p:sp>
        <p:nvSpPr>
          <p:cNvPr id="33" name="TextBox 32">
            <a:extLst>
              <a:ext uri="{FF2B5EF4-FFF2-40B4-BE49-F238E27FC236}">
                <a16:creationId xmlns:a16="http://schemas.microsoft.com/office/drawing/2014/main" id="{55040A2E-EF42-C7F0-2C69-EA3EE868BFF2}"/>
              </a:ext>
            </a:extLst>
          </p:cNvPr>
          <p:cNvSpPr txBox="1"/>
          <p:nvPr/>
        </p:nvSpPr>
        <p:spPr>
          <a:xfrm flipH="1">
            <a:off x="33530367" y="6554902"/>
            <a:ext cx="1867711" cy="369332"/>
          </a:xfrm>
          <a:prstGeom prst="rect">
            <a:avLst/>
          </a:prstGeom>
          <a:noFill/>
        </p:spPr>
        <p:txBody>
          <a:bodyPr wrap="square" rtlCol="0">
            <a:spAutoFit/>
          </a:bodyPr>
          <a:lstStyle/>
          <a:p>
            <a:r>
              <a:rPr lang="en-US" dirty="0"/>
              <a:t>Distributed food</a:t>
            </a:r>
          </a:p>
        </p:txBody>
      </p:sp>
      <p:sp>
        <p:nvSpPr>
          <p:cNvPr id="34" name="TextBox 33">
            <a:extLst>
              <a:ext uri="{FF2B5EF4-FFF2-40B4-BE49-F238E27FC236}">
                <a16:creationId xmlns:a16="http://schemas.microsoft.com/office/drawing/2014/main" id="{50FE5DD8-78A0-E6FC-1409-9E76656F1698}"/>
              </a:ext>
            </a:extLst>
          </p:cNvPr>
          <p:cNvSpPr txBox="1"/>
          <p:nvPr/>
        </p:nvSpPr>
        <p:spPr>
          <a:xfrm flipH="1">
            <a:off x="33530367" y="9426901"/>
            <a:ext cx="1892645" cy="369332"/>
          </a:xfrm>
          <a:prstGeom prst="rect">
            <a:avLst/>
          </a:prstGeom>
          <a:noFill/>
        </p:spPr>
        <p:txBody>
          <a:bodyPr wrap="square" rtlCol="0">
            <a:spAutoFit/>
          </a:bodyPr>
          <a:lstStyle/>
          <a:p>
            <a:r>
              <a:rPr lang="en-US" dirty="0"/>
              <a:t>Clustered food </a:t>
            </a:r>
          </a:p>
        </p:txBody>
      </p:sp>
      <p:sp>
        <p:nvSpPr>
          <p:cNvPr id="35" name="TextBox 34">
            <a:extLst>
              <a:ext uri="{FF2B5EF4-FFF2-40B4-BE49-F238E27FC236}">
                <a16:creationId xmlns:a16="http://schemas.microsoft.com/office/drawing/2014/main" id="{DB316D12-8D3F-D853-8A11-44F7FB7E07CA}"/>
              </a:ext>
            </a:extLst>
          </p:cNvPr>
          <p:cNvSpPr txBox="1"/>
          <p:nvPr/>
        </p:nvSpPr>
        <p:spPr>
          <a:xfrm flipH="1">
            <a:off x="36454771" y="6250866"/>
            <a:ext cx="3418112" cy="646331"/>
          </a:xfrm>
          <a:prstGeom prst="rect">
            <a:avLst/>
          </a:prstGeom>
          <a:noFill/>
        </p:spPr>
        <p:txBody>
          <a:bodyPr wrap="square" rtlCol="0">
            <a:spAutoFit/>
          </a:bodyPr>
          <a:lstStyle/>
          <a:p>
            <a:r>
              <a:rPr lang="en-US" dirty="0"/>
              <a:t>Communicators reach food rewards faster than ignorers.</a:t>
            </a:r>
          </a:p>
        </p:txBody>
      </p:sp>
      <p:sp>
        <p:nvSpPr>
          <p:cNvPr id="36" name="TextBox 35">
            <a:extLst>
              <a:ext uri="{FF2B5EF4-FFF2-40B4-BE49-F238E27FC236}">
                <a16:creationId xmlns:a16="http://schemas.microsoft.com/office/drawing/2014/main" id="{1713B958-81D8-11EF-B31B-ED1C1C8C91C4}"/>
              </a:ext>
            </a:extLst>
          </p:cNvPr>
          <p:cNvSpPr txBox="1"/>
          <p:nvPr/>
        </p:nvSpPr>
        <p:spPr>
          <a:xfrm flipH="1">
            <a:off x="40098477" y="6229211"/>
            <a:ext cx="3251254" cy="646331"/>
          </a:xfrm>
          <a:prstGeom prst="rect">
            <a:avLst/>
          </a:prstGeom>
          <a:noFill/>
        </p:spPr>
        <p:txBody>
          <a:bodyPr wrap="square" rtlCol="0">
            <a:spAutoFit/>
          </a:bodyPr>
          <a:lstStyle/>
          <a:p>
            <a:r>
              <a:rPr lang="en-US" dirty="0"/>
              <a:t>Fewer communicators fail to find food than ignorers.  </a:t>
            </a:r>
          </a:p>
        </p:txBody>
      </p:sp>
      <p:pic>
        <p:nvPicPr>
          <p:cNvPr id="42" name="Picture 41" descr="A screenshot of a video game&#10;&#10;Description automatically generated with low confidence">
            <a:extLst>
              <a:ext uri="{FF2B5EF4-FFF2-40B4-BE49-F238E27FC236}">
                <a16:creationId xmlns:a16="http://schemas.microsoft.com/office/drawing/2014/main" id="{F27A5ABB-A139-F98D-5ABC-FB159E8B91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16632" y="9807547"/>
            <a:ext cx="4504015" cy="4504015"/>
          </a:xfrm>
          <a:prstGeom prst="rect">
            <a:avLst/>
          </a:prstGeom>
        </p:spPr>
      </p:pic>
      <p:pic>
        <p:nvPicPr>
          <p:cNvPr id="12" name="Graphic 11">
            <a:extLst>
              <a:ext uri="{FF2B5EF4-FFF2-40B4-BE49-F238E27FC236}">
                <a16:creationId xmlns:a16="http://schemas.microsoft.com/office/drawing/2014/main" id="{D36BB6F6-B434-F5EB-D52E-B2580BB5CE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71880" y="5978439"/>
            <a:ext cx="2086334" cy="1876597"/>
          </a:xfrm>
          <a:prstGeom prst="rect">
            <a:avLst/>
          </a:prstGeom>
        </p:spPr>
      </p:pic>
      <p:pic>
        <p:nvPicPr>
          <p:cNvPr id="20" name="Graphic 19">
            <a:extLst>
              <a:ext uri="{FF2B5EF4-FFF2-40B4-BE49-F238E27FC236}">
                <a16:creationId xmlns:a16="http://schemas.microsoft.com/office/drawing/2014/main" id="{C15EDDF4-6527-26BC-B65F-7A6AA087656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 r="14661"/>
          <a:stretch/>
        </p:blipFill>
        <p:spPr>
          <a:xfrm>
            <a:off x="14801917" y="5895999"/>
            <a:ext cx="1943259" cy="2048189"/>
          </a:xfrm>
          <a:prstGeom prst="rect">
            <a:avLst/>
          </a:prstGeom>
        </p:spPr>
      </p:pic>
      <p:pic>
        <p:nvPicPr>
          <p:cNvPr id="24" name="Graphic 23">
            <a:extLst>
              <a:ext uri="{FF2B5EF4-FFF2-40B4-BE49-F238E27FC236}">
                <a16:creationId xmlns:a16="http://schemas.microsoft.com/office/drawing/2014/main" id="{786264CF-09ED-8A0B-F885-02C439ACB04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r="15686"/>
          <a:stretch/>
        </p:blipFill>
        <p:spPr>
          <a:xfrm>
            <a:off x="14382598" y="17670753"/>
            <a:ext cx="1517853" cy="1619250"/>
          </a:xfrm>
          <a:prstGeom prst="rect">
            <a:avLst/>
          </a:prstGeom>
        </p:spPr>
      </p:pic>
      <p:pic>
        <p:nvPicPr>
          <p:cNvPr id="28" name="Graphic 27">
            <a:extLst>
              <a:ext uri="{FF2B5EF4-FFF2-40B4-BE49-F238E27FC236}">
                <a16:creationId xmlns:a16="http://schemas.microsoft.com/office/drawing/2014/main" id="{55BC9614-EC17-6C01-FAF7-28AC3EC11B0A}"/>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4123" t="2943" r="14824" b="-2943"/>
          <a:stretch/>
        </p:blipFill>
        <p:spPr>
          <a:xfrm>
            <a:off x="17031092" y="5967857"/>
            <a:ext cx="2250334" cy="2038412"/>
          </a:xfrm>
          <a:prstGeom prst="rect">
            <a:avLst/>
          </a:prstGeom>
        </p:spPr>
      </p:pic>
      <p:pic>
        <p:nvPicPr>
          <p:cNvPr id="32" name="Graphic 31">
            <a:extLst>
              <a:ext uri="{FF2B5EF4-FFF2-40B4-BE49-F238E27FC236}">
                <a16:creationId xmlns:a16="http://schemas.microsoft.com/office/drawing/2014/main" id="{E6A412E4-8506-3AFB-0AF2-9D9F759DE01B}"/>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15686"/>
          <a:stretch/>
        </p:blipFill>
        <p:spPr>
          <a:xfrm>
            <a:off x="16814077" y="17670753"/>
            <a:ext cx="1517853" cy="1619250"/>
          </a:xfrm>
          <a:prstGeom prst="rect">
            <a:avLst/>
          </a:prstGeom>
        </p:spPr>
      </p:pic>
      <p:pic>
        <p:nvPicPr>
          <p:cNvPr id="39" name="Graphic 38">
            <a:extLst>
              <a:ext uri="{FF2B5EF4-FFF2-40B4-BE49-F238E27FC236}">
                <a16:creationId xmlns:a16="http://schemas.microsoft.com/office/drawing/2014/main" id="{0DAF0E01-61E9-EE3B-E356-BA944B2AC77D}"/>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r="14940"/>
          <a:stretch/>
        </p:blipFill>
        <p:spPr>
          <a:xfrm>
            <a:off x="11984812" y="17670753"/>
            <a:ext cx="1531280" cy="1619250"/>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306B46E-5EC6-D3CC-D002-3E94925E49EF}"/>
                  </a:ext>
                </a:extLst>
              </p:cNvPr>
              <p:cNvSpPr txBox="1"/>
              <p:nvPr/>
            </p:nvSpPr>
            <p:spPr>
              <a:xfrm>
                <a:off x="13323920" y="4869001"/>
                <a:ext cx="446225" cy="799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6" name="TextBox 45">
                <a:extLst>
                  <a:ext uri="{FF2B5EF4-FFF2-40B4-BE49-F238E27FC236}">
                    <a16:creationId xmlns:a16="http://schemas.microsoft.com/office/drawing/2014/main" id="{C306B46E-5EC6-D3CC-D002-3E94925E49EF}"/>
                  </a:ext>
                </a:extLst>
              </p:cNvPr>
              <p:cNvSpPr txBox="1">
                <a:spLocks noRot="1" noChangeAspect="1" noMove="1" noResize="1" noEditPoints="1" noAdjustHandles="1" noChangeArrowheads="1" noChangeShapeType="1" noTextEdit="1"/>
              </p:cNvSpPr>
              <p:nvPr/>
            </p:nvSpPr>
            <p:spPr>
              <a:xfrm>
                <a:off x="13323920" y="4869001"/>
                <a:ext cx="446225" cy="799130"/>
              </a:xfrm>
              <a:prstGeom prst="rect">
                <a:avLst/>
              </a:prstGeom>
              <a:blipFill>
                <a:blip r:embed="rId24"/>
                <a:stretch>
                  <a:fillRect r="-328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BB6D077-CE45-6697-FCF9-50B25E2B0195}"/>
                  </a:ext>
                </a:extLst>
              </p:cNvPr>
              <p:cNvSpPr txBox="1"/>
              <p:nvPr/>
            </p:nvSpPr>
            <p:spPr>
              <a:xfrm>
                <a:off x="15260240" y="4860203"/>
                <a:ext cx="1167607" cy="799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8" name="TextBox 47">
                <a:extLst>
                  <a:ext uri="{FF2B5EF4-FFF2-40B4-BE49-F238E27FC236}">
                    <a16:creationId xmlns:a16="http://schemas.microsoft.com/office/drawing/2014/main" id="{ABB6D077-CE45-6697-FCF9-50B25E2B0195}"/>
                  </a:ext>
                </a:extLst>
              </p:cNvPr>
              <p:cNvSpPr txBox="1">
                <a:spLocks noRot="1" noChangeAspect="1" noMove="1" noResize="1" noEditPoints="1" noAdjustHandles="1" noChangeArrowheads="1" noChangeShapeType="1" noTextEdit="1"/>
              </p:cNvSpPr>
              <p:nvPr/>
            </p:nvSpPr>
            <p:spPr>
              <a:xfrm>
                <a:off x="15260240" y="4860203"/>
                <a:ext cx="1167607" cy="799130"/>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F29D4B4-656C-C501-AB78-7BA65B671369}"/>
                  </a:ext>
                </a:extLst>
              </p:cNvPr>
              <p:cNvSpPr txBox="1"/>
              <p:nvPr/>
            </p:nvSpPr>
            <p:spPr>
              <a:xfrm>
                <a:off x="17598115" y="4860203"/>
                <a:ext cx="1167607" cy="791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sSup>
                            <m:sSupPr>
                              <m:ctrlPr>
                                <a:rPr lang="en-US" sz="4000" b="0" i="1" smtClean="0">
                                  <a:latin typeface="Cambria Math" panose="02040503050406030204" pitchFamily="18" charset="0"/>
                                </a:rPr>
                              </m:ctrlPr>
                            </m:sSupPr>
                            <m:e>
                              <m:acc>
                                <m:accPr>
                                  <m:chr m:val="⃑"/>
                                  <m:ctrlPr>
                                    <a:rPr lang="en-US" sz="4000" i="1" smtClean="0">
                                      <a:latin typeface="Cambria Math" panose="02040503050406030204" pitchFamily="18" charset="0"/>
                                    </a:rPr>
                                  </m:ctrlPr>
                                </m:accPr>
                                <m:e>
                                  <m:r>
                                    <a:rPr lang="en-US" sz="4000" b="0" i="1" smtClean="0">
                                      <a:latin typeface="Cambria Math" panose="02040503050406030204" pitchFamily="18" charset="0"/>
                                    </a:rPr>
                                    <m:t>𝑤</m:t>
                                  </m:r>
                                </m:e>
                              </m:acc>
                            </m:e>
                            <m:sup>
                              <m:r>
                                <a:rPr lang="en-US" sz="4000" b="0" i="1" smtClean="0">
                                  <a:latin typeface="Cambria Math" panose="02040503050406030204" pitchFamily="18" charset="0"/>
                                </a:rPr>
                                <m:t>𝑇</m:t>
                              </m:r>
                            </m:sup>
                          </m:sSup>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9" name="TextBox 48">
                <a:extLst>
                  <a:ext uri="{FF2B5EF4-FFF2-40B4-BE49-F238E27FC236}">
                    <a16:creationId xmlns:a16="http://schemas.microsoft.com/office/drawing/2014/main" id="{FF29D4B4-656C-C501-AB78-7BA65B671369}"/>
                  </a:ext>
                </a:extLst>
              </p:cNvPr>
              <p:cNvSpPr txBox="1">
                <a:spLocks noRot="1" noChangeAspect="1" noMove="1" noResize="1" noEditPoints="1" noAdjustHandles="1" noChangeArrowheads="1" noChangeShapeType="1" noTextEdit="1"/>
              </p:cNvSpPr>
              <p:nvPr/>
            </p:nvSpPr>
            <p:spPr>
              <a:xfrm>
                <a:off x="17598115" y="4860203"/>
                <a:ext cx="1167607" cy="791883"/>
              </a:xfrm>
              <a:prstGeom prst="rect">
                <a:avLst/>
              </a:prstGeom>
              <a:blipFill>
                <a:blip r:embed="rId26"/>
                <a:stretch>
                  <a:fillRect r="-460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8E692D6-78A5-F4E5-96C5-E38AC12A26BD}"/>
                  </a:ext>
                </a:extLst>
              </p:cNvPr>
              <p:cNvSpPr txBox="1"/>
              <p:nvPr/>
            </p:nvSpPr>
            <p:spPr>
              <a:xfrm>
                <a:off x="17535431" y="5674571"/>
                <a:ext cx="1967205" cy="369332"/>
              </a:xfrm>
              <a:prstGeom prst="rect">
                <a:avLst/>
              </a:prstGeom>
              <a:noFill/>
            </p:spPr>
            <p:txBody>
              <a:bodyPr wrap="none" rtlCol="0">
                <a:spAutoFit/>
              </a:bodyPr>
              <a:lstStyle/>
              <a:p>
                <a:r>
                  <a:rPr lang="en-US" dirty="0"/>
                  <a:t>as a function of </a:t>
                </a:r>
                <a14:m>
                  <m:oMath xmlns:m="http://schemas.openxmlformats.org/officeDocument/2006/math">
                    <m:r>
                      <a:rPr lang="en-US" i="1" dirty="0" smtClean="0">
                        <a:latin typeface="Cambria Math" panose="02040503050406030204" pitchFamily="18" charset="0"/>
                      </a:rPr>
                      <m:t>𝑆</m:t>
                    </m:r>
                  </m:oMath>
                </a14:m>
                <a:endParaRPr lang="en-US" dirty="0"/>
              </a:p>
            </p:txBody>
          </p:sp>
        </mc:Choice>
        <mc:Fallback>
          <p:sp>
            <p:nvSpPr>
              <p:cNvPr id="50" name="TextBox 49">
                <a:extLst>
                  <a:ext uri="{FF2B5EF4-FFF2-40B4-BE49-F238E27FC236}">
                    <a16:creationId xmlns:a16="http://schemas.microsoft.com/office/drawing/2014/main" id="{C8E692D6-78A5-F4E5-96C5-E38AC12A26BD}"/>
                  </a:ext>
                </a:extLst>
              </p:cNvPr>
              <p:cNvSpPr txBox="1">
                <a:spLocks noRot="1" noChangeAspect="1" noMove="1" noResize="1" noEditPoints="1" noAdjustHandles="1" noChangeArrowheads="1" noChangeShapeType="1" noTextEdit="1"/>
              </p:cNvSpPr>
              <p:nvPr/>
            </p:nvSpPr>
            <p:spPr>
              <a:xfrm>
                <a:off x="17535431" y="5674571"/>
                <a:ext cx="1967205" cy="369332"/>
              </a:xfrm>
              <a:prstGeom prst="rect">
                <a:avLst/>
              </a:prstGeom>
              <a:blipFill>
                <a:blip r:embed="rId27"/>
                <a:stretch>
                  <a:fillRect l="-2795" t="-10000" b="-26667"/>
                </a:stretch>
              </a:blipFill>
            </p:spPr>
            <p:txBody>
              <a:bodyPr/>
              <a:lstStyle/>
              <a:p>
                <a:r>
                  <a:rPr lang="en-US">
                    <a:noFill/>
                  </a:rPr>
                  <a:t> </a:t>
                </a:r>
              </a:p>
            </p:txBody>
          </p:sp>
        </mc:Fallback>
      </mc:AlternateContent>
      <p:pic>
        <p:nvPicPr>
          <p:cNvPr id="53" name="Graphic 52">
            <a:extLst>
              <a:ext uri="{FF2B5EF4-FFF2-40B4-BE49-F238E27FC236}">
                <a16:creationId xmlns:a16="http://schemas.microsoft.com/office/drawing/2014/main" id="{2CFC4B33-BD98-3F16-8609-612915EE87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47150" y="5952518"/>
            <a:ext cx="2086334" cy="1876597"/>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ADAEF85-6DA6-41CF-1B27-46C1A4C027D8}"/>
                  </a:ext>
                </a:extLst>
              </p:cNvPr>
              <p:cNvSpPr txBox="1"/>
              <p:nvPr/>
            </p:nvSpPr>
            <p:spPr>
              <a:xfrm>
                <a:off x="20361384" y="4951296"/>
                <a:ext cx="116760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a:rPr lang="en-US" sz="4000" i="1" smtClean="0">
                              <a:latin typeface="Cambria Math" panose="02040503050406030204" pitchFamily="18" charset="0"/>
                            </a:rPr>
                            <m:t>𝐴</m:t>
                          </m:r>
                        </m:e>
                        <m:sup>
                          <m:r>
                            <a:rPr lang="en-US" sz="4000" b="0" i="1" smtClean="0">
                              <a:latin typeface="Cambria Math" panose="02040503050406030204" pitchFamily="18" charset="0"/>
                            </a:rPr>
                            <m:t>𝑐𝑜𝑔</m:t>
                          </m:r>
                        </m:sup>
                      </m:sSup>
                    </m:oMath>
                  </m:oMathPara>
                </a14:m>
                <a:endParaRPr lang="en-US" dirty="0"/>
              </a:p>
            </p:txBody>
          </p:sp>
        </mc:Choice>
        <mc:Fallback>
          <p:sp>
            <p:nvSpPr>
              <p:cNvPr id="54" name="TextBox 53">
                <a:extLst>
                  <a:ext uri="{FF2B5EF4-FFF2-40B4-BE49-F238E27FC236}">
                    <a16:creationId xmlns:a16="http://schemas.microsoft.com/office/drawing/2014/main" id="{8ADAEF85-6DA6-41CF-1B27-46C1A4C027D8}"/>
                  </a:ext>
                </a:extLst>
              </p:cNvPr>
              <p:cNvSpPr txBox="1">
                <a:spLocks noRot="1" noChangeAspect="1" noMove="1" noResize="1" noEditPoints="1" noAdjustHandles="1" noChangeArrowheads="1" noChangeShapeType="1" noTextEdit="1"/>
              </p:cNvSpPr>
              <p:nvPr/>
            </p:nvSpPr>
            <p:spPr>
              <a:xfrm>
                <a:off x="20361384" y="4951296"/>
                <a:ext cx="1167607" cy="707886"/>
              </a:xfrm>
              <a:prstGeom prst="rect">
                <a:avLst/>
              </a:prstGeom>
              <a:blipFill>
                <a:blip r:embed="rId28"/>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58496555-C620-F06A-D2FF-FBD3630376C5}"/>
              </a:ext>
            </a:extLst>
          </p:cNvPr>
          <p:cNvSpPr txBox="1"/>
          <p:nvPr/>
        </p:nvSpPr>
        <p:spPr>
          <a:xfrm>
            <a:off x="12982794" y="4040346"/>
            <a:ext cx="1467068" cy="707886"/>
          </a:xfrm>
          <a:prstGeom prst="rect">
            <a:avLst/>
          </a:prstGeom>
          <a:noFill/>
        </p:spPr>
        <p:txBody>
          <a:bodyPr wrap="none" rtlCol="0">
            <a:spAutoFit/>
          </a:bodyPr>
          <a:lstStyle/>
          <a:p>
            <a:pPr algn="ctr"/>
            <a:r>
              <a:rPr lang="en-US" sz="2000" dirty="0"/>
              <a:t>State</a:t>
            </a:r>
          </a:p>
          <a:p>
            <a:pPr algn="ctr"/>
            <a:r>
              <a:rPr lang="en-US" sz="2000" dirty="0"/>
              <a:t>(perceived)</a:t>
            </a:r>
          </a:p>
        </p:txBody>
      </p:sp>
      <p:sp>
        <p:nvSpPr>
          <p:cNvPr id="56" name="TextBox 55">
            <a:extLst>
              <a:ext uri="{FF2B5EF4-FFF2-40B4-BE49-F238E27FC236}">
                <a16:creationId xmlns:a16="http://schemas.microsoft.com/office/drawing/2014/main" id="{675B74CF-9528-7ACD-DFE7-7CED2E350E11}"/>
              </a:ext>
            </a:extLst>
          </p:cNvPr>
          <p:cNvSpPr txBox="1"/>
          <p:nvPr/>
        </p:nvSpPr>
        <p:spPr>
          <a:xfrm>
            <a:off x="15009276" y="4040346"/>
            <a:ext cx="2153872" cy="707886"/>
          </a:xfrm>
          <a:prstGeom prst="rect">
            <a:avLst/>
          </a:prstGeom>
          <a:noFill/>
        </p:spPr>
        <p:txBody>
          <a:bodyPr wrap="square" rtlCol="0">
            <a:spAutoFit/>
          </a:bodyPr>
          <a:lstStyle/>
          <a:p>
            <a:r>
              <a:rPr lang="en-US" sz="2000" dirty="0"/>
              <a:t>Predictive SR representation</a:t>
            </a:r>
          </a:p>
        </p:txBody>
      </p:sp>
      <p:sp>
        <p:nvSpPr>
          <p:cNvPr id="57" name="TextBox 56">
            <a:extLst>
              <a:ext uri="{FF2B5EF4-FFF2-40B4-BE49-F238E27FC236}">
                <a16:creationId xmlns:a16="http://schemas.microsoft.com/office/drawing/2014/main" id="{E4B59678-1B6D-3F5D-2308-21F425B91607}"/>
              </a:ext>
            </a:extLst>
          </p:cNvPr>
          <p:cNvSpPr txBox="1"/>
          <p:nvPr/>
        </p:nvSpPr>
        <p:spPr>
          <a:xfrm>
            <a:off x="18051342" y="4056302"/>
            <a:ext cx="822854" cy="400110"/>
          </a:xfrm>
          <a:prstGeom prst="rect">
            <a:avLst/>
          </a:prstGeom>
          <a:noFill/>
        </p:spPr>
        <p:txBody>
          <a:bodyPr wrap="none" rtlCol="0">
            <a:spAutoFit/>
          </a:bodyPr>
          <a:lstStyle/>
          <a:p>
            <a:r>
              <a:rPr lang="en-US" sz="2000" dirty="0"/>
              <a:t>Value</a:t>
            </a:r>
          </a:p>
        </p:txBody>
      </p:sp>
      <p:sp>
        <p:nvSpPr>
          <p:cNvPr id="58" name="TextBox 57">
            <a:extLst>
              <a:ext uri="{FF2B5EF4-FFF2-40B4-BE49-F238E27FC236}">
                <a16:creationId xmlns:a16="http://schemas.microsoft.com/office/drawing/2014/main" id="{379810EC-B8B0-057D-166D-88730FC0C830}"/>
              </a:ext>
            </a:extLst>
          </p:cNvPr>
          <p:cNvSpPr txBox="1"/>
          <p:nvPr/>
        </p:nvSpPr>
        <p:spPr>
          <a:xfrm>
            <a:off x="20547761" y="4040346"/>
            <a:ext cx="898003" cy="400110"/>
          </a:xfrm>
          <a:prstGeom prst="rect">
            <a:avLst/>
          </a:prstGeom>
          <a:noFill/>
        </p:spPr>
        <p:txBody>
          <a:bodyPr wrap="none" rtlCol="0">
            <a:spAutoFit/>
          </a:bodyPr>
          <a:lstStyle/>
          <a:p>
            <a:r>
              <a:rPr lang="en-US" sz="2000" dirty="0"/>
              <a:t>Action</a:t>
            </a:r>
          </a:p>
        </p:txBody>
      </p:sp>
      <p:cxnSp>
        <p:nvCxnSpPr>
          <p:cNvPr id="60" name="Straight Arrow Connector 59">
            <a:extLst>
              <a:ext uri="{FF2B5EF4-FFF2-40B4-BE49-F238E27FC236}">
                <a16:creationId xmlns:a16="http://schemas.microsoft.com/office/drawing/2014/main" id="{5D482725-785E-CF5E-D57A-D1E540E9F00F}"/>
              </a:ext>
            </a:extLst>
          </p:cNvPr>
          <p:cNvCxnSpPr/>
          <p:nvPr/>
        </p:nvCxnSpPr>
        <p:spPr>
          <a:xfrm>
            <a:off x="14224546" y="537365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E860EA-5478-E788-D09F-FE70FE9FEC8A}"/>
              </a:ext>
            </a:extLst>
          </p:cNvPr>
          <p:cNvCxnSpPr/>
          <p:nvPr/>
        </p:nvCxnSpPr>
        <p:spPr>
          <a:xfrm>
            <a:off x="16622156" y="5341704"/>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EA3C4A-E714-9EA4-4809-5F8F4860B292}"/>
              </a:ext>
            </a:extLst>
          </p:cNvPr>
          <p:cNvCxnSpPr/>
          <p:nvPr/>
        </p:nvCxnSpPr>
        <p:spPr>
          <a:xfrm>
            <a:off x="19412140" y="525842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4A8185B-AD73-5631-2C35-E360A7D25012}"/>
                  </a:ext>
                </a:extLst>
              </p:cNvPr>
              <p:cNvSpPr txBox="1"/>
              <p:nvPr/>
            </p:nvSpPr>
            <p:spPr>
              <a:xfrm>
                <a:off x="14223056" y="4909639"/>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dirty="0"/>
              </a:p>
            </p:txBody>
          </p:sp>
        </mc:Choice>
        <mc:Fallback>
          <p:sp>
            <p:nvSpPr>
              <p:cNvPr id="63" name="TextBox 62">
                <a:extLst>
                  <a:ext uri="{FF2B5EF4-FFF2-40B4-BE49-F238E27FC236}">
                    <a16:creationId xmlns:a16="http://schemas.microsoft.com/office/drawing/2014/main" id="{54A8185B-AD73-5631-2C35-E360A7D25012}"/>
                  </a:ext>
                </a:extLst>
              </p:cNvPr>
              <p:cNvSpPr txBox="1">
                <a:spLocks noRot="1" noChangeAspect="1" noMove="1" noResize="1" noEditPoints="1" noAdjustHandles="1" noChangeArrowheads="1" noChangeShapeType="1" noTextEdit="1"/>
              </p:cNvSpPr>
              <p:nvPr/>
            </p:nvSpPr>
            <p:spPr>
              <a:xfrm>
                <a:off x="14223056" y="4909639"/>
                <a:ext cx="748923" cy="369332"/>
              </a:xfrm>
              <a:prstGeom prst="rect">
                <a:avLst/>
              </a:prstGeom>
              <a:blipFill>
                <a:blip r:embed="rId29"/>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F746308-BF1E-F5CE-A447-0E026F9D373F}"/>
                  </a:ext>
                </a:extLst>
              </p:cNvPr>
              <p:cNvSpPr txBox="1"/>
              <p:nvPr/>
            </p:nvSpPr>
            <p:spPr>
              <a:xfrm>
                <a:off x="16650763" y="4885065"/>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64" name="TextBox 63">
                <a:extLst>
                  <a:ext uri="{FF2B5EF4-FFF2-40B4-BE49-F238E27FC236}">
                    <a16:creationId xmlns:a16="http://schemas.microsoft.com/office/drawing/2014/main" id="{CF746308-BF1E-F5CE-A447-0E026F9D373F}"/>
                  </a:ext>
                </a:extLst>
              </p:cNvPr>
              <p:cNvSpPr txBox="1">
                <a:spLocks noRot="1" noChangeAspect="1" noMove="1" noResize="1" noEditPoints="1" noAdjustHandles="1" noChangeArrowheads="1" noChangeShapeType="1" noTextEdit="1"/>
              </p:cNvSpPr>
              <p:nvPr/>
            </p:nvSpPr>
            <p:spPr>
              <a:xfrm>
                <a:off x="16650763" y="4885065"/>
                <a:ext cx="748923" cy="369332"/>
              </a:xfrm>
              <a:prstGeom prst="rect">
                <a:avLst/>
              </a:prstGeom>
              <a:blipFill>
                <a:blip r:embed="rId30"/>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CCEE9AAE-552C-D947-E61B-B516187E2E93}"/>
                  </a:ext>
                </a:extLst>
              </p:cNvPr>
              <p:cNvSpPr txBox="1"/>
              <p:nvPr/>
            </p:nvSpPr>
            <p:spPr>
              <a:xfrm>
                <a:off x="19462808" y="4832248"/>
                <a:ext cx="748923" cy="36933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r>
                        <a:rPr lang="en-US" b="0" i="1" smtClean="0">
                          <a:latin typeface="Cambria Math" panose="02040503050406030204" pitchFamily="18" charset="0"/>
                        </a:rPr>
                        <m:t>( )</m:t>
                      </m:r>
                    </m:oMath>
                  </m:oMathPara>
                </a14:m>
                <a:endParaRPr lang="en-US" dirty="0"/>
              </a:p>
            </p:txBody>
          </p:sp>
        </mc:Choice>
        <mc:Fallback>
          <p:sp>
            <p:nvSpPr>
              <p:cNvPr id="65" name="TextBox 64">
                <a:extLst>
                  <a:ext uri="{FF2B5EF4-FFF2-40B4-BE49-F238E27FC236}">
                    <a16:creationId xmlns:a16="http://schemas.microsoft.com/office/drawing/2014/main" id="{CCEE9AAE-552C-D947-E61B-B516187E2E93}"/>
                  </a:ext>
                </a:extLst>
              </p:cNvPr>
              <p:cNvSpPr txBox="1">
                <a:spLocks noRot="1" noChangeAspect="1" noMove="1" noResize="1" noEditPoints="1" noAdjustHandles="1" noChangeArrowheads="1" noChangeShapeType="1" noTextEdit="1"/>
              </p:cNvSpPr>
              <p:nvPr/>
            </p:nvSpPr>
            <p:spPr>
              <a:xfrm>
                <a:off x="19462808" y="4832248"/>
                <a:ext cx="748923" cy="369332"/>
              </a:xfrm>
              <a:prstGeom prst="rect">
                <a:avLst/>
              </a:prstGeom>
              <a:blipFill>
                <a:blip r:embed="rId31"/>
                <a:stretch>
                  <a:fillRect b="-15000"/>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C4936CA6-09BC-BED3-A389-75341AD35104}"/>
              </a:ext>
            </a:extLst>
          </p:cNvPr>
          <p:cNvCxnSpPr/>
          <p:nvPr/>
        </p:nvCxnSpPr>
        <p:spPr>
          <a:xfrm>
            <a:off x="12435295" y="537365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C83706A-298F-4D8A-78DC-8094CB40EA50}"/>
                  </a:ext>
                </a:extLst>
              </p:cNvPr>
              <p:cNvSpPr txBox="1"/>
              <p:nvPr/>
            </p:nvSpPr>
            <p:spPr>
              <a:xfrm>
                <a:off x="12468012" y="4948756"/>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m:oMathPara>
                </a14:m>
                <a:endParaRPr lang="en-US" dirty="0"/>
              </a:p>
            </p:txBody>
          </p:sp>
        </mc:Choice>
        <mc:Fallback>
          <p:sp>
            <p:nvSpPr>
              <p:cNvPr id="67" name="TextBox 66">
                <a:extLst>
                  <a:ext uri="{FF2B5EF4-FFF2-40B4-BE49-F238E27FC236}">
                    <a16:creationId xmlns:a16="http://schemas.microsoft.com/office/drawing/2014/main" id="{CC83706A-298F-4D8A-78DC-8094CB40EA50}"/>
                  </a:ext>
                </a:extLst>
              </p:cNvPr>
              <p:cNvSpPr txBox="1">
                <a:spLocks noRot="1" noChangeAspect="1" noMove="1" noResize="1" noEditPoints="1" noAdjustHandles="1" noChangeArrowheads="1" noChangeShapeType="1" noTextEdit="1"/>
              </p:cNvSpPr>
              <p:nvPr/>
            </p:nvSpPr>
            <p:spPr>
              <a:xfrm>
                <a:off x="12468012" y="4948756"/>
                <a:ext cx="748923" cy="369332"/>
              </a:xfrm>
              <a:prstGeom prst="rect">
                <a:avLst/>
              </a:prstGeom>
              <a:blipFill>
                <a:blip r:embed="rId32"/>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77DB007-B705-65DF-B74D-AF1A25C0645A}"/>
                  </a:ext>
                </a:extLst>
              </p:cNvPr>
              <p:cNvSpPr txBox="1"/>
              <p:nvPr/>
            </p:nvSpPr>
            <p:spPr>
              <a:xfrm>
                <a:off x="11959548" y="4936729"/>
                <a:ext cx="30507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 </m:t>
                          </m:r>
                        </m:sub>
                      </m:sSub>
                    </m:oMath>
                  </m:oMathPara>
                </a14:m>
                <a:endParaRPr lang="en-US" dirty="0"/>
              </a:p>
            </p:txBody>
          </p:sp>
        </mc:Choice>
        <mc:Fallback>
          <p:sp>
            <p:nvSpPr>
              <p:cNvPr id="68" name="TextBox 67">
                <a:extLst>
                  <a:ext uri="{FF2B5EF4-FFF2-40B4-BE49-F238E27FC236}">
                    <a16:creationId xmlns:a16="http://schemas.microsoft.com/office/drawing/2014/main" id="{277DB007-B705-65DF-B74D-AF1A25C0645A}"/>
                  </a:ext>
                </a:extLst>
              </p:cNvPr>
              <p:cNvSpPr txBox="1">
                <a:spLocks noRot="1" noChangeAspect="1" noMove="1" noResize="1" noEditPoints="1" noAdjustHandles="1" noChangeArrowheads="1" noChangeShapeType="1" noTextEdit="1"/>
              </p:cNvSpPr>
              <p:nvPr/>
            </p:nvSpPr>
            <p:spPr>
              <a:xfrm>
                <a:off x="11959548" y="4936729"/>
                <a:ext cx="305077" cy="707886"/>
              </a:xfrm>
              <a:prstGeom prst="rect">
                <a:avLst/>
              </a:prstGeom>
              <a:blipFill>
                <a:blip r:embed="rId33"/>
                <a:stretch>
                  <a:fillRect r="-16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AC9326FD-2D2F-EE0B-5ADF-0C1F46F4F18F}"/>
              </a:ext>
            </a:extLst>
          </p:cNvPr>
          <p:cNvSpPr txBox="1"/>
          <p:nvPr/>
        </p:nvSpPr>
        <p:spPr>
          <a:xfrm>
            <a:off x="11844207" y="4065623"/>
            <a:ext cx="782587" cy="400110"/>
          </a:xfrm>
          <a:prstGeom prst="rect">
            <a:avLst/>
          </a:prstGeom>
          <a:noFill/>
        </p:spPr>
        <p:txBody>
          <a:bodyPr wrap="none" rtlCol="0">
            <a:spAutoFit/>
          </a:bodyPr>
          <a:lstStyle/>
          <a:p>
            <a:r>
              <a:rPr lang="en-US" sz="2000" dirty="0"/>
              <a:t>State</a:t>
            </a:r>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6094424-9DDF-412C-62DB-6E194DBC01E0}"/>
                  </a:ext>
                </a:extLst>
              </p:cNvPr>
              <p:cNvSpPr txBox="1"/>
              <p:nvPr/>
            </p:nvSpPr>
            <p:spPr>
              <a:xfrm>
                <a:off x="13478137" y="8110332"/>
                <a:ext cx="2783095"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Σ</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=0</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𝛾</m:t>
                              </m:r>
                              <m:r>
                                <a:rPr lang="en-US" sz="2800" b="0" i="1" smtClean="0">
                                  <a:latin typeface="Cambria Math" panose="02040503050406030204" pitchFamily="18" charset="0"/>
                                </a:rPr>
                                <m:t>𝐽</m:t>
                              </m:r>
                            </m:e>
                          </m:d>
                        </m:e>
                        <m:sup>
                          <m:r>
                            <a:rPr lang="en-US" sz="2800" b="0" i="1" smtClean="0">
                              <a:latin typeface="Cambria Math" panose="02040503050406030204" pitchFamily="18" charset="0"/>
                            </a:rPr>
                            <m:t>𝑡</m:t>
                          </m:r>
                        </m:sup>
                      </m:sSup>
                    </m:oMath>
                  </m:oMathPara>
                </a14:m>
                <a:endParaRPr lang="en-US" sz="2800" dirty="0"/>
              </a:p>
            </p:txBody>
          </p:sp>
        </mc:Choice>
        <mc:Fallback>
          <p:sp>
            <p:nvSpPr>
              <p:cNvPr id="71" name="TextBox 70">
                <a:extLst>
                  <a:ext uri="{FF2B5EF4-FFF2-40B4-BE49-F238E27FC236}">
                    <a16:creationId xmlns:a16="http://schemas.microsoft.com/office/drawing/2014/main" id="{B6094424-9DDF-412C-62DB-6E194DBC01E0}"/>
                  </a:ext>
                </a:extLst>
              </p:cNvPr>
              <p:cNvSpPr txBox="1">
                <a:spLocks noRot="1" noChangeAspect="1" noMove="1" noResize="1" noEditPoints="1" noAdjustHandles="1" noChangeArrowheads="1" noChangeShapeType="1" noTextEdit="1"/>
              </p:cNvSpPr>
              <p:nvPr/>
            </p:nvSpPr>
            <p:spPr>
              <a:xfrm>
                <a:off x="13478137" y="8110332"/>
                <a:ext cx="2783095" cy="523220"/>
              </a:xfrm>
              <a:prstGeom prst="rect">
                <a:avLst/>
              </a:prstGeom>
              <a:blipFill>
                <a:blip r:embed="rId34"/>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812E4E87-46CA-6995-1C80-B68FF47C8D24}"/>
              </a:ext>
            </a:extLst>
          </p:cNvPr>
          <p:cNvSpPr txBox="1"/>
          <p:nvPr/>
        </p:nvSpPr>
        <p:spPr>
          <a:xfrm>
            <a:off x="16606919" y="8411777"/>
            <a:ext cx="3220626" cy="369332"/>
          </a:xfrm>
          <a:prstGeom prst="rect">
            <a:avLst/>
          </a:prstGeom>
          <a:noFill/>
        </p:spPr>
        <p:txBody>
          <a:bodyPr wrap="square" rtlCol="0">
            <a:spAutoFit/>
          </a:bodyPr>
          <a:lstStyle/>
          <a:p>
            <a:r>
              <a:rPr lang="en-US" dirty="0"/>
              <a:t>Temporal discount factor</a:t>
            </a:r>
          </a:p>
        </p:txBody>
      </p:sp>
      <p:sp>
        <p:nvSpPr>
          <p:cNvPr id="73" name="TextBox 72">
            <a:extLst>
              <a:ext uri="{FF2B5EF4-FFF2-40B4-BE49-F238E27FC236}">
                <a16:creationId xmlns:a16="http://schemas.microsoft.com/office/drawing/2014/main" id="{6D30220E-938A-3762-FD4C-F99A08249C2D}"/>
              </a:ext>
            </a:extLst>
          </p:cNvPr>
          <p:cNvSpPr txBox="1"/>
          <p:nvPr/>
        </p:nvSpPr>
        <p:spPr>
          <a:xfrm>
            <a:off x="16618431" y="8023286"/>
            <a:ext cx="2907352" cy="369332"/>
          </a:xfrm>
          <a:prstGeom prst="rect">
            <a:avLst/>
          </a:prstGeom>
          <a:noFill/>
        </p:spPr>
        <p:txBody>
          <a:bodyPr wrap="square" rtlCol="0">
            <a:spAutoFit/>
          </a:bodyPr>
          <a:lstStyle/>
          <a:p>
            <a:r>
              <a:rPr lang="en-US" dirty="0"/>
              <a:t>State transition matrix</a:t>
            </a:r>
          </a:p>
        </p:txBody>
      </p:sp>
      <p:cxnSp>
        <p:nvCxnSpPr>
          <p:cNvPr id="87" name="Straight Arrow Connector 86">
            <a:extLst>
              <a:ext uri="{FF2B5EF4-FFF2-40B4-BE49-F238E27FC236}">
                <a16:creationId xmlns:a16="http://schemas.microsoft.com/office/drawing/2014/main" id="{E00040DE-64DE-E4A8-4EA4-25BC864F5981}"/>
              </a:ext>
            </a:extLst>
          </p:cNvPr>
          <p:cNvCxnSpPr/>
          <p:nvPr/>
        </p:nvCxnSpPr>
        <p:spPr>
          <a:xfrm>
            <a:off x="20631252" y="6498109"/>
            <a:ext cx="209550" cy="169048"/>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E7A1D72-3AB0-AE3C-4825-0532C48B8793}"/>
                  </a:ext>
                </a:extLst>
              </p:cNvPr>
              <p:cNvSpPr txBox="1"/>
              <p:nvPr/>
            </p:nvSpPr>
            <p:spPr>
              <a:xfrm>
                <a:off x="12935526" y="14163561"/>
                <a:ext cx="778631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𝑠</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𝑎𝑟𝑔𝑚𝑎</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e>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𝑐𝑜𝑔</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𝑛𝑒𝑢𝑟𝑜</m:t>
                          </m:r>
                        </m:sup>
                      </m:sSup>
                      <m:r>
                        <a:rPr lang="en-US" sz="3200" b="0" i="1" smtClean="0">
                          <a:latin typeface="Cambria Math" panose="02040503050406030204" pitchFamily="18" charset="0"/>
                        </a:rPr>
                        <m:t> </m:t>
                      </m:r>
                    </m:oMath>
                  </m:oMathPara>
                </a14:m>
                <a:endParaRPr lang="en-US" sz="3200" dirty="0"/>
              </a:p>
            </p:txBody>
          </p:sp>
        </mc:Choice>
        <mc:Fallback xmlns="">
          <p:sp>
            <p:nvSpPr>
              <p:cNvPr id="88" name="TextBox 87">
                <a:extLst>
                  <a:ext uri="{FF2B5EF4-FFF2-40B4-BE49-F238E27FC236}">
                    <a16:creationId xmlns:a16="http://schemas.microsoft.com/office/drawing/2014/main" id="{7E7A1D72-3AB0-AE3C-4825-0532C48B8793}"/>
                  </a:ext>
                </a:extLst>
              </p:cNvPr>
              <p:cNvSpPr txBox="1">
                <a:spLocks noRot="1" noChangeAspect="1" noMove="1" noResize="1" noEditPoints="1" noAdjustHandles="1" noChangeArrowheads="1" noChangeShapeType="1" noTextEdit="1"/>
              </p:cNvSpPr>
              <p:nvPr/>
            </p:nvSpPr>
            <p:spPr>
              <a:xfrm>
                <a:off x="12935526" y="14163561"/>
                <a:ext cx="7786310" cy="584775"/>
              </a:xfrm>
              <a:prstGeom prst="rect">
                <a:avLst/>
              </a:prstGeom>
              <a:blipFill>
                <a:blip r:embed="rId36"/>
                <a:stretch>
                  <a:fillRect/>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B9D7491-B701-023A-6D29-7A947AE559D6}"/>
              </a:ext>
            </a:extLst>
          </p:cNvPr>
          <p:cNvSpPr txBox="1"/>
          <p:nvPr/>
        </p:nvSpPr>
        <p:spPr>
          <a:xfrm>
            <a:off x="11917240" y="13765060"/>
            <a:ext cx="6096541" cy="369332"/>
          </a:xfrm>
          <a:prstGeom prst="rect">
            <a:avLst/>
          </a:prstGeom>
          <a:noFill/>
        </p:spPr>
        <p:txBody>
          <a:bodyPr wrap="none" rtlCol="0">
            <a:spAutoFit/>
          </a:bodyPr>
          <a:lstStyle/>
          <a:p>
            <a:r>
              <a:rPr lang="en-US" dirty="0"/>
              <a:t>Under certain conditions, the most likely action is given by</a:t>
            </a:r>
          </a:p>
        </p:txBody>
      </p:sp>
      <p:sp>
        <p:nvSpPr>
          <p:cNvPr id="90" name="TextBox 89">
            <a:extLst>
              <a:ext uri="{FF2B5EF4-FFF2-40B4-BE49-F238E27FC236}">
                <a16:creationId xmlns:a16="http://schemas.microsoft.com/office/drawing/2014/main" id="{B0B2A520-5C03-219B-22E0-E5AD73BF7C81}"/>
              </a:ext>
            </a:extLst>
          </p:cNvPr>
          <p:cNvSpPr txBox="1"/>
          <p:nvPr/>
        </p:nvSpPr>
        <p:spPr>
          <a:xfrm>
            <a:off x="14386810" y="17147195"/>
            <a:ext cx="2098754" cy="646331"/>
          </a:xfrm>
          <a:prstGeom prst="rect">
            <a:avLst/>
          </a:prstGeom>
          <a:noFill/>
        </p:spPr>
        <p:txBody>
          <a:bodyPr wrap="square" rtlCol="0">
            <a:spAutoFit/>
          </a:bodyPr>
          <a:lstStyle/>
          <a:p>
            <a:r>
              <a:rPr lang="en-US" dirty="0">
                <a:solidFill>
                  <a:srgbClr val="009900"/>
                </a:solidFill>
              </a:rPr>
              <a:t>“How much the bird values food”</a:t>
            </a:r>
          </a:p>
        </p:txBody>
      </p:sp>
      <p:sp>
        <p:nvSpPr>
          <p:cNvPr id="92" name="TextBox 91">
            <a:extLst>
              <a:ext uri="{FF2B5EF4-FFF2-40B4-BE49-F238E27FC236}">
                <a16:creationId xmlns:a16="http://schemas.microsoft.com/office/drawing/2014/main" id="{1BEBCA56-5D74-532C-69DF-79F9B9DFC049}"/>
              </a:ext>
            </a:extLst>
          </p:cNvPr>
          <p:cNvSpPr txBox="1"/>
          <p:nvPr/>
        </p:nvSpPr>
        <p:spPr>
          <a:xfrm>
            <a:off x="13948372" y="20487162"/>
            <a:ext cx="3214776" cy="923330"/>
          </a:xfrm>
          <a:prstGeom prst="rect">
            <a:avLst/>
          </a:prstGeom>
          <a:noFill/>
        </p:spPr>
        <p:txBody>
          <a:bodyPr wrap="square" rtlCol="0">
            <a:spAutoFit/>
          </a:bodyPr>
          <a:lstStyle/>
          <a:p>
            <a:r>
              <a:rPr lang="en-US" dirty="0">
                <a:solidFill>
                  <a:srgbClr val="009900"/>
                </a:solidFill>
              </a:rPr>
              <a:t>“To what extent locations of food rewards predict the bird’s behavior”</a:t>
            </a:r>
          </a:p>
        </p:txBody>
      </p:sp>
      <p:sp>
        <p:nvSpPr>
          <p:cNvPr id="93" name="TextBox 92">
            <a:extLst>
              <a:ext uri="{FF2B5EF4-FFF2-40B4-BE49-F238E27FC236}">
                <a16:creationId xmlns:a16="http://schemas.microsoft.com/office/drawing/2014/main" id="{F5491BE4-BA89-F6DF-2453-16F0C3E392A3}"/>
              </a:ext>
            </a:extLst>
          </p:cNvPr>
          <p:cNvSpPr txBox="1"/>
          <p:nvPr/>
        </p:nvSpPr>
        <p:spPr>
          <a:xfrm>
            <a:off x="17079021" y="20521245"/>
            <a:ext cx="3761781" cy="646331"/>
          </a:xfrm>
          <a:prstGeom prst="rect">
            <a:avLst/>
          </a:prstGeom>
          <a:noFill/>
        </p:spPr>
        <p:txBody>
          <a:bodyPr wrap="square" rtlCol="0">
            <a:spAutoFit/>
          </a:bodyPr>
          <a:lstStyle/>
          <a:p>
            <a:r>
              <a:rPr lang="en-US" dirty="0">
                <a:solidFill>
                  <a:schemeClr val="accent6">
                    <a:lumMod val="75000"/>
                  </a:schemeClr>
                </a:solidFill>
              </a:rPr>
              <a:t>“To what extent locations of other birds predict the bird’s behavior”</a:t>
            </a:r>
          </a:p>
        </p:txBody>
      </p:sp>
      <p:sp>
        <p:nvSpPr>
          <p:cNvPr id="94" name="TextBox 93">
            <a:extLst>
              <a:ext uri="{FF2B5EF4-FFF2-40B4-BE49-F238E27FC236}">
                <a16:creationId xmlns:a16="http://schemas.microsoft.com/office/drawing/2014/main" id="{9D0C406E-554D-F299-EE87-A9F9DEFF7416}"/>
              </a:ext>
            </a:extLst>
          </p:cNvPr>
          <p:cNvSpPr txBox="1"/>
          <p:nvPr/>
        </p:nvSpPr>
        <p:spPr>
          <a:xfrm>
            <a:off x="16571221" y="17121801"/>
            <a:ext cx="2976592" cy="646331"/>
          </a:xfrm>
          <a:prstGeom prst="rect">
            <a:avLst/>
          </a:prstGeom>
          <a:noFill/>
        </p:spPr>
        <p:txBody>
          <a:bodyPr wrap="square" rtlCol="0">
            <a:spAutoFit/>
          </a:bodyPr>
          <a:lstStyle/>
          <a:p>
            <a:r>
              <a:rPr lang="en-US" dirty="0">
                <a:solidFill>
                  <a:schemeClr val="accent6">
                    <a:lumMod val="75000"/>
                  </a:schemeClr>
                </a:solidFill>
              </a:rPr>
              <a:t>“How much the bird values proximity to other birds</a:t>
            </a:r>
          </a:p>
        </p:txBody>
      </p:sp>
      <p:sp>
        <p:nvSpPr>
          <p:cNvPr id="3" name="TextBox 2">
            <a:extLst>
              <a:ext uri="{FF2B5EF4-FFF2-40B4-BE49-F238E27FC236}">
                <a16:creationId xmlns:a16="http://schemas.microsoft.com/office/drawing/2014/main" id="{B77F678C-141D-25CC-0949-D7F63BE8D4E3}"/>
              </a:ext>
            </a:extLst>
          </p:cNvPr>
          <p:cNvSpPr txBox="1"/>
          <p:nvPr/>
        </p:nvSpPr>
        <p:spPr>
          <a:xfrm>
            <a:off x="22604295" y="3457996"/>
            <a:ext cx="9234756" cy="830997"/>
          </a:xfrm>
          <a:prstGeom prst="rect">
            <a:avLst/>
          </a:prstGeom>
          <a:noFill/>
        </p:spPr>
        <p:txBody>
          <a:bodyPr wrap="square" rtlCol="0">
            <a:spAutoFit/>
          </a:bodyPr>
          <a:lstStyle/>
          <a:p>
            <a:r>
              <a:rPr lang="en-US" sz="2400" b="1" dirty="0"/>
              <a:t>Goal</a:t>
            </a:r>
            <a:r>
              <a:rPr lang="en-US" sz="2400" dirty="0"/>
              <a:t>: Infer what the agents value from observations of movements and reward locations.</a:t>
            </a:r>
          </a:p>
        </p:txBody>
      </p:sp>
      <p:sp>
        <p:nvSpPr>
          <p:cNvPr id="16" name="TextBox 15">
            <a:extLst>
              <a:ext uri="{FF2B5EF4-FFF2-40B4-BE49-F238E27FC236}">
                <a16:creationId xmlns:a16="http://schemas.microsoft.com/office/drawing/2014/main" id="{3DAD5FE4-9363-4F29-9029-F1395A371586}"/>
              </a:ext>
            </a:extLst>
          </p:cNvPr>
          <p:cNvSpPr txBox="1"/>
          <p:nvPr/>
        </p:nvSpPr>
        <p:spPr>
          <a:xfrm>
            <a:off x="22599952" y="7130930"/>
            <a:ext cx="9787874" cy="1938992"/>
          </a:xfrm>
          <a:prstGeom prst="rect">
            <a:avLst/>
          </a:prstGeom>
          <a:noFill/>
        </p:spPr>
        <p:txBody>
          <a:bodyPr wrap="square" rtlCol="0">
            <a:spAutoFit/>
          </a:bodyPr>
          <a:lstStyle/>
          <a:p>
            <a:r>
              <a:rPr lang="en-US" sz="2400" b="1" dirty="0"/>
              <a:t>Strategy</a:t>
            </a:r>
            <a:r>
              <a:rPr lang="en-US" sz="2400" dirty="0"/>
              <a:t>: </a:t>
            </a:r>
          </a:p>
          <a:p>
            <a:pPr marL="342900" indent="-342900">
              <a:buFont typeface="Arial" panose="020B0604020202020204" pitchFamily="34" charset="0"/>
              <a:buChar char="•"/>
            </a:pPr>
            <a:r>
              <a:rPr lang="en-US" sz="2400" dirty="0"/>
              <a:t>Simulate groups of birds, each with different foraging strategies: follower, hungry, and random-walking birds.</a:t>
            </a:r>
          </a:p>
          <a:p>
            <a:pPr marL="342900" indent="-342900">
              <a:buFont typeface="Arial" panose="020B0604020202020204" pitchFamily="34" charset="0"/>
              <a:buChar char="•"/>
            </a:pPr>
            <a:r>
              <a:rPr lang="en-US" sz="2400" dirty="0"/>
              <a:t>Fit a Bayesian model to each group to identify the extent to which different factors predict the locations of the birds.</a:t>
            </a:r>
          </a:p>
        </p:txBody>
      </p:sp>
      <p:grpSp>
        <p:nvGrpSpPr>
          <p:cNvPr id="30" name="Google Shape;75;p15">
            <a:extLst>
              <a:ext uri="{FF2B5EF4-FFF2-40B4-BE49-F238E27FC236}">
                <a16:creationId xmlns:a16="http://schemas.microsoft.com/office/drawing/2014/main" id="{C6F65D69-C907-CC06-4EE5-E2535022C8CD}"/>
              </a:ext>
            </a:extLst>
          </p:cNvPr>
          <p:cNvGrpSpPr/>
          <p:nvPr/>
        </p:nvGrpSpPr>
        <p:grpSpPr>
          <a:xfrm>
            <a:off x="38136821" y="14750184"/>
            <a:ext cx="2802311" cy="2369319"/>
            <a:chOff x="-265853" y="2430072"/>
            <a:chExt cx="3864978" cy="2984476"/>
          </a:xfrm>
        </p:grpSpPr>
        <p:pic>
          <p:nvPicPr>
            <p:cNvPr id="37" name="Google Shape;76;p15">
              <a:extLst>
                <a:ext uri="{FF2B5EF4-FFF2-40B4-BE49-F238E27FC236}">
                  <a16:creationId xmlns:a16="http://schemas.microsoft.com/office/drawing/2014/main" id="{52CACDC3-570D-F1D6-B196-3297048AC151}"/>
                </a:ext>
              </a:extLst>
            </p:cNvPr>
            <p:cNvPicPr preferRelativeResize="0"/>
            <p:nvPr/>
          </p:nvPicPr>
          <p:blipFill rotWithShape="1">
            <a:blip r:embed="rId37">
              <a:alphaModFix/>
            </a:blip>
            <a:srcRect r="54222"/>
            <a:stretch/>
          </p:blipFill>
          <p:spPr>
            <a:xfrm rot="-157564">
              <a:off x="-144561" y="2636331"/>
              <a:ext cx="3686371" cy="2586916"/>
            </a:xfrm>
            <a:prstGeom prst="rect">
              <a:avLst/>
            </a:prstGeom>
            <a:noFill/>
            <a:ln>
              <a:noFill/>
            </a:ln>
          </p:spPr>
        </p:pic>
        <p:sp>
          <p:nvSpPr>
            <p:cNvPr id="41" name="Google Shape;77;p15">
              <a:extLst>
                <a:ext uri="{FF2B5EF4-FFF2-40B4-BE49-F238E27FC236}">
                  <a16:creationId xmlns:a16="http://schemas.microsoft.com/office/drawing/2014/main" id="{61EE1EBD-DA07-70DB-0B35-39F81F8E356C}"/>
                </a:ext>
              </a:extLst>
            </p:cNvPr>
            <p:cNvSpPr txBox="1"/>
            <p:nvPr/>
          </p:nvSpPr>
          <p:spPr>
            <a:xfrm>
              <a:off x="862557" y="2653995"/>
              <a:ext cx="23784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lt1"/>
                  </a:solidFill>
                </a:rPr>
                <a:t>RGB frame</a:t>
              </a:r>
              <a:endParaRPr sz="900">
                <a:solidFill>
                  <a:schemeClr val="lt1"/>
                </a:solidFill>
              </a:endParaRPr>
            </a:p>
          </p:txBody>
        </p:sp>
        <p:sp>
          <p:nvSpPr>
            <p:cNvPr id="43" name="Google Shape;78;p15">
              <a:extLst>
                <a:ext uri="{FF2B5EF4-FFF2-40B4-BE49-F238E27FC236}">
                  <a16:creationId xmlns:a16="http://schemas.microsoft.com/office/drawing/2014/main" id="{9ECCE95E-0059-FF0E-3088-2DB5DC9E388B}"/>
                </a:ext>
              </a:extLst>
            </p:cNvPr>
            <p:cNvSpPr/>
            <p:nvPr/>
          </p:nvSpPr>
          <p:spPr>
            <a:xfrm rot="14968">
              <a:off x="865537" y="3099018"/>
              <a:ext cx="1860318" cy="1394113"/>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79;p15">
              <a:extLst>
                <a:ext uri="{FF2B5EF4-FFF2-40B4-BE49-F238E27FC236}">
                  <a16:creationId xmlns:a16="http://schemas.microsoft.com/office/drawing/2014/main" id="{9C8011CC-C8C3-2311-6FE9-BC6F808E5090}"/>
                </a:ext>
              </a:extLst>
            </p:cNvPr>
            <p:cNvGrpSpPr/>
            <p:nvPr/>
          </p:nvGrpSpPr>
          <p:grpSpPr>
            <a:xfrm>
              <a:off x="-265853" y="2430072"/>
              <a:ext cx="3864807" cy="2984476"/>
              <a:chOff x="-296850" y="2506975"/>
              <a:chExt cx="3672375" cy="2835876"/>
            </a:xfrm>
          </p:grpSpPr>
          <p:sp>
            <p:nvSpPr>
              <p:cNvPr id="52" name="Google Shape;80;p15">
                <a:extLst>
                  <a:ext uri="{FF2B5EF4-FFF2-40B4-BE49-F238E27FC236}">
                    <a16:creationId xmlns:a16="http://schemas.microsoft.com/office/drawing/2014/main" id="{79458455-F235-5A76-2B79-3E47F9F1DDAB}"/>
                  </a:ext>
                </a:extLst>
              </p:cNvPr>
              <p:cNvSpPr/>
              <p:nvPr/>
            </p:nvSpPr>
            <p:spPr>
              <a:xfrm>
                <a:off x="-236225" y="2506975"/>
                <a:ext cx="35280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p15">
                <a:extLst>
                  <a:ext uri="{FF2B5EF4-FFF2-40B4-BE49-F238E27FC236}">
                    <a16:creationId xmlns:a16="http://schemas.microsoft.com/office/drawing/2014/main" id="{4B9E9025-F366-273A-277A-7C3B6FF9C36B}"/>
                  </a:ext>
                </a:extLst>
              </p:cNvPr>
              <p:cNvSpPr/>
              <p:nvPr/>
            </p:nvSpPr>
            <p:spPr>
              <a:xfrm>
                <a:off x="-296847" y="5083351"/>
                <a:ext cx="35280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p15">
                <a:extLst>
                  <a:ext uri="{FF2B5EF4-FFF2-40B4-BE49-F238E27FC236}">
                    <a16:creationId xmlns:a16="http://schemas.microsoft.com/office/drawing/2014/main" id="{32878B6D-C98C-5109-672A-9494B8BE8F22}"/>
                  </a:ext>
                </a:extLst>
              </p:cNvPr>
              <p:cNvSpPr/>
              <p:nvPr/>
            </p:nvSpPr>
            <p:spPr>
              <a:xfrm rot="-5400000">
                <a:off x="-1523850" y="3734000"/>
                <a:ext cx="27135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3;p15">
                <a:extLst>
                  <a:ext uri="{FF2B5EF4-FFF2-40B4-BE49-F238E27FC236}">
                    <a16:creationId xmlns:a16="http://schemas.microsoft.com/office/drawing/2014/main" id="{E14D4300-F1BB-1E1B-0908-64BAD9408EA1}"/>
                  </a:ext>
                </a:extLst>
              </p:cNvPr>
              <p:cNvSpPr/>
              <p:nvPr/>
            </p:nvSpPr>
            <p:spPr>
              <a:xfrm rot="-5400000">
                <a:off x="1890825" y="3658800"/>
                <a:ext cx="2636400" cy="33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8" name="Google Shape;84;p15">
            <a:extLst>
              <a:ext uri="{FF2B5EF4-FFF2-40B4-BE49-F238E27FC236}">
                <a16:creationId xmlns:a16="http://schemas.microsoft.com/office/drawing/2014/main" id="{C395BA5D-D9E6-22D3-782E-2B64B143AFE6}"/>
              </a:ext>
            </a:extLst>
          </p:cNvPr>
          <p:cNvPicPr preferRelativeResize="0"/>
          <p:nvPr/>
        </p:nvPicPr>
        <p:blipFill rotWithShape="1">
          <a:blip r:embed="rId37">
            <a:alphaModFix/>
          </a:blip>
          <a:srcRect l="57118"/>
          <a:stretch/>
        </p:blipFill>
        <p:spPr>
          <a:xfrm rot="11">
            <a:off x="35857122" y="14977566"/>
            <a:ext cx="2361121" cy="1936959"/>
          </a:xfrm>
          <a:prstGeom prst="rect">
            <a:avLst/>
          </a:prstGeom>
          <a:noFill/>
          <a:ln w="19050" cap="flat" cmpd="sng">
            <a:solidFill>
              <a:srgbClr val="FF00FF"/>
            </a:solidFill>
            <a:prstDash val="solid"/>
            <a:round/>
            <a:headEnd type="none" w="sm" len="sm"/>
            <a:tailEnd type="none" w="sm" len="sm"/>
          </a:ln>
        </p:spPr>
      </p:pic>
      <p:pic>
        <p:nvPicPr>
          <p:cNvPr id="79" name="Google Shape;85;p15">
            <a:extLst>
              <a:ext uri="{FF2B5EF4-FFF2-40B4-BE49-F238E27FC236}">
                <a16:creationId xmlns:a16="http://schemas.microsoft.com/office/drawing/2014/main" id="{035C37A9-FDCF-F0BA-4502-940B74B96D81}"/>
              </a:ext>
            </a:extLst>
          </p:cNvPr>
          <p:cNvPicPr preferRelativeResize="0"/>
          <p:nvPr/>
        </p:nvPicPr>
        <p:blipFill>
          <a:blip r:embed="rId38">
            <a:alphaModFix/>
          </a:blip>
          <a:stretch>
            <a:fillRect/>
          </a:stretch>
        </p:blipFill>
        <p:spPr>
          <a:xfrm>
            <a:off x="40844772" y="14965366"/>
            <a:ext cx="2361136" cy="1938958"/>
          </a:xfrm>
          <a:prstGeom prst="rect">
            <a:avLst/>
          </a:prstGeom>
          <a:noFill/>
          <a:ln w="19050" cap="flat" cmpd="sng">
            <a:solidFill>
              <a:srgbClr val="FF00FF"/>
            </a:solidFill>
            <a:prstDash val="solid"/>
            <a:round/>
            <a:headEnd type="none" w="sm" len="sm"/>
            <a:tailEnd type="none" w="sm" len="sm"/>
          </a:ln>
        </p:spPr>
      </p:pic>
      <p:sp>
        <p:nvSpPr>
          <p:cNvPr id="80" name="Google Shape;86;p15">
            <a:extLst>
              <a:ext uri="{FF2B5EF4-FFF2-40B4-BE49-F238E27FC236}">
                <a16:creationId xmlns:a16="http://schemas.microsoft.com/office/drawing/2014/main" id="{6261E4AB-91F7-2F17-AB99-519240BADD0A}"/>
              </a:ext>
            </a:extLst>
          </p:cNvPr>
          <p:cNvSpPr txBox="1"/>
          <p:nvPr/>
        </p:nvSpPr>
        <p:spPr>
          <a:xfrm>
            <a:off x="36591346" y="14940159"/>
            <a:ext cx="1638546" cy="25650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00FF"/>
                </a:solidFill>
              </a:rPr>
              <a:t>Thermal frame</a:t>
            </a:r>
            <a:endParaRPr sz="900">
              <a:solidFill>
                <a:srgbClr val="FF00FF"/>
              </a:solidFill>
            </a:endParaRPr>
          </a:p>
        </p:txBody>
      </p:sp>
      <p:sp>
        <p:nvSpPr>
          <p:cNvPr id="81" name="Google Shape;87;p15">
            <a:extLst>
              <a:ext uri="{FF2B5EF4-FFF2-40B4-BE49-F238E27FC236}">
                <a16:creationId xmlns:a16="http://schemas.microsoft.com/office/drawing/2014/main" id="{E06CC8F5-02EC-D8C0-80D4-61157F37E3BB}"/>
              </a:ext>
            </a:extLst>
          </p:cNvPr>
          <p:cNvSpPr txBox="1"/>
          <p:nvPr/>
        </p:nvSpPr>
        <p:spPr>
          <a:xfrm>
            <a:off x="41578996" y="14927963"/>
            <a:ext cx="1638546" cy="25650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00FF"/>
                </a:solidFill>
              </a:rPr>
              <a:t>Thermal max projection</a:t>
            </a:r>
            <a:endParaRPr sz="900">
              <a:solidFill>
                <a:srgbClr val="FF00FF"/>
              </a:solidFill>
            </a:endParaRPr>
          </a:p>
        </p:txBody>
      </p:sp>
      <p:grpSp>
        <p:nvGrpSpPr>
          <p:cNvPr id="82" name="Google Shape;88;p15">
            <a:extLst>
              <a:ext uri="{FF2B5EF4-FFF2-40B4-BE49-F238E27FC236}">
                <a16:creationId xmlns:a16="http://schemas.microsoft.com/office/drawing/2014/main" id="{5BF56563-AB1F-D743-123E-FAC9B2E49B0C}"/>
              </a:ext>
            </a:extLst>
          </p:cNvPr>
          <p:cNvGrpSpPr/>
          <p:nvPr/>
        </p:nvGrpSpPr>
        <p:grpSpPr>
          <a:xfrm>
            <a:off x="33218696" y="14911961"/>
            <a:ext cx="2508275" cy="1908513"/>
            <a:chOff x="406681" y="54160"/>
            <a:chExt cx="2519715" cy="2404029"/>
          </a:xfrm>
        </p:grpSpPr>
        <p:sp>
          <p:nvSpPr>
            <p:cNvPr id="83" name="Google Shape;89;p15">
              <a:extLst>
                <a:ext uri="{FF2B5EF4-FFF2-40B4-BE49-F238E27FC236}">
                  <a16:creationId xmlns:a16="http://schemas.microsoft.com/office/drawing/2014/main" id="{2BD785EE-9402-9EBC-4AA6-D81D5E023B83}"/>
                </a:ext>
              </a:extLst>
            </p:cNvPr>
            <p:cNvSpPr/>
            <p:nvPr/>
          </p:nvSpPr>
          <p:spPr>
            <a:xfrm>
              <a:off x="406681" y="1137258"/>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RGB</a:t>
              </a:r>
              <a:endParaRPr sz="1200"/>
            </a:p>
          </p:txBody>
        </p:sp>
        <p:sp>
          <p:nvSpPr>
            <p:cNvPr id="84" name="Google Shape;90;p15">
              <a:extLst>
                <a:ext uri="{FF2B5EF4-FFF2-40B4-BE49-F238E27FC236}">
                  <a16:creationId xmlns:a16="http://schemas.microsoft.com/office/drawing/2014/main" id="{13A01DF0-B947-5F77-BF73-E3BBE9E93E03}"/>
                </a:ext>
              </a:extLst>
            </p:cNvPr>
            <p:cNvSpPr/>
            <p:nvPr/>
          </p:nvSpPr>
          <p:spPr>
            <a:xfrm>
              <a:off x="1836695" y="1137258"/>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Thermal</a:t>
              </a:r>
              <a:endParaRPr sz="1200"/>
            </a:p>
          </p:txBody>
        </p:sp>
        <p:sp>
          <p:nvSpPr>
            <p:cNvPr id="85" name="Google Shape;91;p15">
              <a:extLst>
                <a:ext uri="{FF2B5EF4-FFF2-40B4-BE49-F238E27FC236}">
                  <a16:creationId xmlns:a16="http://schemas.microsoft.com/office/drawing/2014/main" id="{97218FF5-3C88-5B07-F024-4AE932ECEE3C}"/>
                </a:ext>
              </a:extLst>
            </p:cNvPr>
            <p:cNvSpPr/>
            <p:nvPr/>
          </p:nvSpPr>
          <p:spPr>
            <a:xfrm>
              <a:off x="406681" y="1951789"/>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Identification</a:t>
              </a:r>
              <a:endParaRPr sz="1200"/>
            </a:p>
          </p:txBody>
        </p:sp>
        <p:sp>
          <p:nvSpPr>
            <p:cNvPr id="86" name="Google Shape;92;p15">
              <a:extLst>
                <a:ext uri="{FF2B5EF4-FFF2-40B4-BE49-F238E27FC236}">
                  <a16:creationId xmlns:a16="http://schemas.microsoft.com/office/drawing/2014/main" id="{835E0680-B055-23FB-94FD-3E38B60D82A3}"/>
                </a:ext>
              </a:extLst>
            </p:cNvPr>
            <p:cNvSpPr/>
            <p:nvPr/>
          </p:nvSpPr>
          <p:spPr>
            <a:xfrm>
              <a:off x="1836695" y="1951789"/>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Tracking</a:t>
              </a:r>
              <a:endParaRPr sz="1200" dirty="0"/>
            </a:p>
          </p:txBody>
        </p:sp>
        <p:sp>
          <p:nvSpPr>
            <p:cNvPr id="91" name="Google Shape;93;p15">
              <a:extLst>
                <a:ext uri="{FF2B5EF4-FFF2-40B4-BE49-F238E27FC236}">
                  <a16:creationId xmlns:a16="http://schemas.microsoft.com/office/drawing/2014/main" id="{0FBB8B05-1E84-49A4-CBCA-E3A219E4FE58}"/>
                </a:ext>
              </a:extLst>
            </p:cNvPr>
            <p:cNvSpPr/>
            <p:nvPr/>
          </p:nvSpPr>
          <p:spPr>
            <a:xfrm>
              <a:off x="406696" y="54160"/>
              <a:ext cx="2519700" cy="774988"/>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Outdoor multi-agent foraging</a:t>
              </a:r>
              <a:endParaRPr sz="1600" dirty="0"/>
            </a:p>
          </p:txBody>
        </p:sp>
        <p:cxnSp>
          <p:nvCxnSpPr>
            <p:cNvPr id="95" name="Google Shape;94;p15">
              <a:extLst>
                <a:ext uri="{FF2B5EF4-FFF2-40B4-BE49-F238E27FC236}">
                  <a16:creationId xmlns:a16="http://schemas.microsoft.com/office/drawing/2014/main" id="{3132ABE8-9846-8289-954E-60F24464F342}"/>
                </a:ext>
              </a:extLst>
            </p:cNvPr>
            <p:cNvCxnSpPr/>
            <p:nvPr/>
          </p:nvCxnSpPr>
          <p:spPr>
            <a:xfrm>
              <a:off x="951421" y="1643533"/>
              <a:ext cx="0" cy="3084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5;p15">
              <a:extLst>
                <a:ext uri="{FF2B5EF4-FFF2-40B4-BE49-F238E27FC236}">
                  <a16:creationId xmlns:a16="http://schemas.microsoft.com/office/drawing/2014/main" id="{1D6F300B-8F57-DF11-76AD-EDAD77BE8F4F}"/>
                </a:ext>
              </a:extLst>
            </p:cNvPr>
            <p:cNvCxnSpPr/>
            <p:nvPr/>
          </p:nvCxnSpPr>
          <p:spPr>
            <a:xfrm>
              <a:off x="2381432" y="1643533"/>
              <a:ext cx="0" cy="308400"/>
            </a:xfrm>
            <a:prstGeom prst="straightConnector1">
              <a:avLst/>
            </a:prstGeom>
            <a:noFill/>
            <a:ln w="9525" cap="flat" cmpd="sng">
              <a:solidFill>
                <a:schemeClr val="dk2"/>
              </a:solidFill>
              <a:prstDash val="solid"/>
              <a:round/>
              <a:headEnd type="none" w="med" len="med"/>
              <a:tailEnd type="triangle" w="med" len="med"/>
            </a:ln>
          </p:spPr>
        </p:cxnSp>
        <p:grpSp>
          <p:nvGrpSpPr>
            <p:cNvPr id="97" name="Google Shape;96;p15">
              <a:extLst>
                <a:ext uri="{FF2B5EF4-FFF2-40B4-BE49-F238E27FC236}">
                  <a16:creationId xmlns:a16="http://schemas.microsoft.com/office/drawing/2014/main" id="{E284B12A-2441-6B1A-6D6D-FB0C83CCAF6F}"/>
                </a:ext>
              </a:extLst>
            </p:cNvPr>
            <p:cNvGrpSpPr/>
            <p:nvPr/>
          </p:nvGrpSpPr>
          <p:grpSpPr>
            <a:xfrm>
              <a:off x="951421" y="829123"/>
              <a:ext cx="1430011" cy="308286"/>
              <a:chOff x="5929350" y="2176681"/>
              <a:chExt cx="883650" cy="190500"/>
            </a:xfrm>
          </p:grpSpPr>
          <p:cxnSp>
            <p:nvCxnSpPr>
              <p:cNvPr id="98" name="Google Shape;97;p15">
                <a:extLst>
                  <a:ext uri="{FF2B5EF4-FFF2-40B4-BE49-F238E27FC236}">
                    <a16:creationId xmlns:a16="http://schemas.microsoft.com/office/drawing/2014/main" id="{F2FE825C-ACC8-2032-9B60-786FC20608EE}"/>
                  </a:ext>
                </a:extLst>
              </p:cNvPr>
              <p:cNvCxnSpPr/>
              <p:nvPr/>
            </p:nvCxnSpPr>
            <p:spPr>
              <a:xfrm>
                <a:off x="5929350" y="2176681"/>
                <a:ext cx="0" cy="19050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8;p15">
                <a:extLst>
                  <a:ext uri="{FF2B5EF4-FFF2-40B4-BE49-F238E27FC236}">
                    <a16:creationId xmlns:a16="http://schemas.microsoft.com/office/drawing/2014/main" id="{B4807A3F-67FD-CD89-62C2-B515C1C1FA8F}"/>
                  </a:ext>
                </a:extLst>
              </p:cNvPr>
              <p:cNvCxnSpPr/>
              <p:nvPr/>
            </p:nvCxnSpPr>
            <p:spPr>
              <a:xfrm>
                <a:off x="6813000" y="2176681"/>
                <a:ext cx="0" cy="190500"/>
              </a:xfrm>
              <a:prstGeom prst="straightConnector1">
                <a:avLst/>
              </a:prstGeom>
              <a:noFill/>
              <a:ln w="9525" cap="flat" cmpd="sng">
                <a:solidFill>
                  <a:schemeClr val="dk2"/>
                </a:solidFill>
                <a:prstDash val="solid"/>
                <a:round/>
                <a:headEnd type="none" w="med" len="med"/>
                <a:tailEnd type="triangle" w="med" len="med"/>
              </a:ln>
            </p:spPr>
          </p:cxnSp>
        </p:grpSp>
      </p:grpSp>
      <p:sp>
        <p:nvSpPr>
          <p:cNvPr id="100" name="TextBox 99">
            <a:extLst>
              <a:ext uri="{FF2B5EF4-FFF2-40B4-BE49-F238E27FC236}">
                <a16:creationId xmlns:a16="http://schemas.microsoft.com/office/drawing/2014/main" id="{B1C42E38-868C-C4F3-CF6C-5937E0BE3E51}"/>
              </a:ext>
            </a:extLst>
          </p:cNvPr>
          <p:cNvSpPr txBox="1"/>
          <p:nvPr/>
        </p:nvSpPr>
        <p:spPr>
          <a:xfrm>
            <a:off x="4312365" y="2637689"/>
            <a:ext cx="2209259" cy="707886"/>
          </a:xfrm>
          <a:prstGeom prst="rect">
            <a:avLst/>
          </a:prstGeom>
          <a:noFill/>
        </p:spPr>
        <p:txBody>
          <a:bodyPr wrap="none" rtlCol="0">
            <a:spAutoFit/>
          </a:bodyPr>
          <a:lstStyle/>
          <a:p>
            <a:r>
              <a:rPr lang="en-US" sz="4000" dirty="0"/>
              <a:t>Abstract </a:t>
            </a:r>
          </a:p>
        </p:txBody>
      </p:sp>
      <p:sp>
        <p:nvSpPr>
          <p:cNvPr id="102" name="TextBox 101">
            <a:extLst>
              <a:ext uri="{FF2B5EF4-FFF2-40B4-BE49-F238E27FC236}">
                <a16:creationId xmlns:a16="http://schemas.microsoft.com/office/drawing/2014/main" id="{7C78F30E-46A4-CDF5-896F-E8E337ADD420}"/>
              </a:ext>
            </a:extLst>
          </p:cNvPr>
          <p:cNvSpPr txBox="1"/>
          <p:nvPr/>
        </p:nvSpPr>
        <p:spPr>
          <a:xfrm>
            <a:off x="982897" y="3489445"/>
            <a:ext cx="9674503" cy="6370975"/>
          </a:xfrm>
          <a:prstGeom prst="rect">
            <a:avLst/>
          </a:prstGeom>
          <a:noFill/>
        </p:spPr>
        <p:txBody>
          <a:bodyPr wrap="square">
            <a:spAutoFit/>
          </a:bodyPr>
          <a:lstStyle/>
          <a:p>
            <a:pPr algn="just"/>
            <a:r>
              <a:rPr lang="en-US" sz="2400" dirty="0"/>
              <a:t> Foraging in birds is a multi-agent social behavior that has been studied from several perspectives, including cognitive, statistical, and neural. We start from a specific type of cognitive description -- agents with an internal estimate of value that is expressed as a value function -- and translate this into a biologically plausible neural network implementation and into a statistical model where the statistical predictors correspond to components of the value function. We use the neural network implementation to simulate foraging agents in a variety of environmental conditions. In the multi-agent context, we investigate how the communication of information between different agents affects group foraging behavior. We find that communication was more beneficial in certain types of environments than others. To test the viability of the statistical approach, we simulate three different types of bird agents, and use Bayesian inference to recover what each type of agent values. Finally, we outline the main directions of future work, including new high-resolution video datasets we are collecting of multi-agent multi-species foraging behavior in the field.</a:t>
            </a:r>
          </a:p>
        </p:txBody>
      </p:sp>
      <p:pic>
        <p:nvPicPr>
          <p:cNvPr id="106" name="Graphic 105">
            <a:extLst>
              <a:ext uri="{FF2B5EF4-FFF2-40B4-BE49-F238E27FC236}">
                <a16:creationId xmlns:a16="http://schemas.microsoft.com/office/drawing/2014/main" id="{F63B1D45-69F9-967A-1A01-66FA91A9F58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72843" y="793454"/>
            <a:ext cx="2519470" cy="675322"/>
          </a:xfrm>
          <a:prstGeom prst="rect">
            <a:avLst/>
          </a:prstGeom>
        </p:spPr>
      </p:pic>
      <p:sp>
        <p:nvSpPr>
          <p:cNvPr id="110" name="TextBox 109">
            <a:extLst>
              <a:ext uri="{FF2B5EF4-FFF2-40B4-BE49-F238E27FC236}">
                <a16:creationId xmlns:a16="http://schemas.microsoft.com/office/drawing/2014/main" id="{E059B3AF-A8B9-BEC1-9ED1-AC821DB7D3F0}"/>
              </a:ext>
            </a:extLst>
          </p:cNvPr>
          <p:cNvSpPr txBox="1"/>
          <p:nvPr/>
        </p:nvSpPr>
        <p:spPr>
          <a:xfrm>
            <a:off x="33146723" y="14418279"/>
            <a:ext cx="2852063" cy="369332"/>
          </a:xfrm>
          <a:prstGeom prst="rect">
            <a:avLst/>
          </a:prstGeom>
          <a:noFill/>
        </p:spPr>
        <p:txBody>
          <a:bodyPr wrap="none" rtlCol="0">
            <a:spAutoFit/>
          </a:bodyPr>
          <a:lstStyle/>
          <a:p>
            <a:r>
              <a:rPr lang="en-US" dirty="0"/>
              <a:t>High resolution video data</a:t>
            </a:r>
          </a:p>
        </p:txBody>
      </p:sp>
      <p:sp>
        <p:nvSpPr>
          <p:cNvPr id="119" name="TextBox 118">
            <a:extLst>
              <a:ext uri="{FF2B5EF4-FFF2-40B4-BE49-F238E27FC236}">
                <a16:creationId xmlns:a16="http://schemas.microsoft.com/office/drawing/2014/main" id="{11C3CE84-D321-9D1B-C029-0B61865FD61A}"/>
              </a:ext>
            </a:extLst>
          </p:cNvPr>
          <p:cNvSpPr txBox="1"/>
          <p:nvPr/>
        </p:nvSpPr>
        <p:spPr>
          <a:xfrm>
            <a:off x="33453001" y="3831748"/>
            <a:ext cx="5289586" cy="369332"/>
          </a:xfrm>
          <a:prstGeom prst="rect">
            <a:avLst/>
          </a:prstGeom>
          <a:noFill/>
        </p:spPr>
        <p:txBody>
          <a:bodyPr wrap="square">
            <a:spAutoFit/>
          </a:bodyPr>
          <a:lstStyle/>
          <a:p>
            <a:pPr algn="just"/>
            <a:r>
              <a:rPr lang="en-US" sz="1800" dirty="0"/>
              <a:t>We simulated </a:t>
            </a:r>
            <a:r>
              <a:rPr lang="en-US" sz="1800" b="1" dirty="0"/>
              <a:t>two different foraging strategies:</a:t>
            </a:r>
          </a:p>
        </p:txBody>
      </p:sp>
      <p:sp>
        <p:nvSpPr>
          <p:cNvPr id="121" name="TextBox 120">
            <a:extLst>
              <a:ext uri="{FF2B5EF4-FFF2-40B4-BE49-F238E27FC236}">
                <a16:creationId xmlns:a16="http://schemas.microsoft.com/office/drawing/2014/main" id="{7DE0ACD0-8D7D-DEF0-FD7C-9285508C7794}"/>
              </a:ext>
            </a:extLst>
          </p:cNvPr>
          <p:cNvSpPr txBox="1"/>
          <p:nvPr/>
        </p:nvSpPr>
        <p:spPr>
          <a:xfrm>
            <a:off x="34052784" y="4177971"/>
            <a:ext cx="9010543" cy="646331"/>
          </a:xfrm>
          <a:prstGeom prst="rect">
            <a:avLst/>
          </a:prstGeom>
          <a:noFill/>
        </p:spPr>
        <p:txBody>
          <a:bodyPr wrap="square">
            <a:spAutoFit/>
          </a:bodyPr>
          <a:lstStyle/>
          <a:p>
            <a:pPr algn="just"/>
            <a:r>
              <a:rPr lang="en-US" sz="1800" b="1" dirty="0">
                <a:solidFill>
                  <a:srgbClr val="FF0000"/>
                </a:solidFill>
              </a:rPr>
              <a:t>Communicators</a:t>
            </a:r>
            <a:r>
              <a:rPr lang="en-US" sz="1800" dirty="0"/>
              <a:t> share with other birds the locations of food rewards within their visibility range, and use this information to decide where to move.</a:t>
            </a:r>
          </a:p>
        </p:txBody>
      </p:sp>
      <p:sp>
        <p:nvSpPr>
          <p:cNvPr id="123" name="TextBox 122">
            <a:extLst>
              <a:ext uri="{FF2B5EF4-FFF2-40B4-BE49-F238E27FC236}">
                <a16:creationId xmlns:a16="http://schemas.microsoft.com/office/drawing/2014/main" id="{5AA5DF29-A6E9-B4C3-F9A4-0BE75649DE01}"/>
              </a:ext>
            </a:extLst>
          </p:cNvPr>
          <p:cNvSpPr txBox="1"/>
          <p:nvPr/>
        </p:nvSpPr>
        <p:spPr>
          <a:xfrm>
            <a:off x="33478835" y="12410265"/>
            <a:ext cx="8825390" cy="923330"/>
          </a:xfrm>
          <a:prstGeom prst="rect">
            <a:avLst/>
          </a:prstGeom>
          <a:noFill/>
        </p:spPr>
        <p:txBody>
          <a:bodyPr wrap="square">
            <a:spAutoFit/>
          </a:bodyPr>
          <a:lstStyle/>
          <a:p>
            <a:pPr marL="285750" indent="-285750">
              <a:buFont typeface="Arial" panose="020B0604020202020204" pitchFamily="34" charset="0"/>
              <a:buChar char="•"/>
            </a:pPr>
            <a:r>
              <a:rPr lang="en-US" dirty="0"/>
              <a:t>From behavioral data, can we i</a:t>
            </a:r>
            <a:r>
              <a:rPr lang="en-US" sz="1800" dirty="0"/>
              <a:t>nfer whether a group of birds is communicating? </a:t>
            </a:r>
          </a:p>
          <a:p>
            <a:pPr marL="285750" indent="-285750">
              <a:buFont typeface="Arial" panose="020B0604020202020204" pitchFamily="34" charset="0"/>
              <a:buChar char="•"/>
            </a:pPr>
            <a:r>
              <a:rPr lang="en-US" sz="1800" dirty="0"/>
              <a:t>To what extent do birds value information about </a:t>
            </a:r>
            <a:r>
              <a:rPr lang="en-US" dirty="0"/>
              <a:t>food </a:t>
            </a:r>
            <a:r>
              <a:rPr lang="en-US" sz="1800" dirty="0"/>
              <a:t>from other birds versus from their own experience? </a:t>
            </a:r>
          </a:p>
        </p:txBody>
      </p:sp>
      <p:sp>
        <p:nvSpPr>
          <p:cNvPr id="127" name="TextBox 126">
            <a:extLst>
              <a:ext uri="{FF2B5EF4-FFF2-40B4-BE49-F238E27FC236}">
                <a16:creationId xmlns:a16="http://schemas.microsoft.com/office/drawing/2014/main" id="{28733C0A-8B08-F09B-E63A-9A2E8AFAB47E}"/>
              </a:ext>
            </a:extLst>
          </p:cNvPr>
          <p:cNvSpPr txBox="1"/>
          <p:nvPr/>
        </p:nvSpPr>
        <p:spPr>
          <a:xfrm>
            <a:off x="33441790" y="12122543"/>
            <a:ext cx="2069797" cy="369332"/>
          </a:xfrm>
          <a:prstGeom prst="rect">
            <a:avLst/>
          </a:prstGeom>
          <a:noFill/>
        </p:spPr>
        <p:txBody>
          <a:bodyPr wrap="none" rtlCol="0">
            <a:spAutoFit/>
          </a:bodyPr>
          <a:lstStyle/>
          <a:p>
            <a:r>
              <a:rPr lang="en-US" b="1" dirty="0"/>
              <a:t>Future directions</a:t>
            </a:r>
          </a:p>
        </p:txBody>
      </p:sp>
      <p:sp>
        <p:nvSpPr>
          <p:cNvPr id="19" name="TextBox 18">
            <a:extLst>
              <a:ext uri="{FF2B5EF4-FFF2-40B4-BE49-F238E27FC236}">
                <a16:creationId xmlns:a16="http://schemas.microsoft.com/office/drawing/2014/main" id="{687DD461-E09B-D73B-99F3-E843D7A4CE9E}"/>
              </a:ext>
            </a:extLst>
          </p:cNvPr>
          <p:cNvSpPr txBox="1"/>
          <p:nvPr/>
        </p:nvSpPr>
        <p:spPr>
          <a:xfrm>
            <a:off x="33441790" y="5264298"/>
            <a:ext cx="8374283" cy="369332"/>
          </a:xfrm>
          <a:prstGeom prst="rect">
            <a:avLst/>
          </a:prstGeom>
          <a:noFill/>
        </p:spPr>
        <p:txBody>
          <a:bodyPr wrap="square">
            <a:spAutoFit/>
          </a:bodyPr>
          <a:lstStyle/>
          <a:p>
            <a:r>
              <a:rPr lang="en-US" b="1" dirty="0"/>
              <a:t>Question: </a:t>
            </a:r>
            <a:r>
              <a:rPr lang="en-US" dirty="0"/>
              <a:t>When does communication enhance foraging success?</a:t>
            </a:r>
            <a:endParaRPr lang="en-US" sz="1800" dirty="0"/>
          </a:p>
        </p:txBody>
      </p:sp>
      <p:sp>
        <p:nvSpPr>
          <p:cNvPr id="38" name="TextBox 37">
            <a:extLst>
              <a:ext uri="{FF2B5EF4-FFF2-40B4-BE49-F238E27FC236}">
                <a16:creationId xmlns:a16="http://schemas.microsoft.com/office/drawing/2014/main" id="{CBA412FF-4C46-C2B1-FC27-91A4189A0E3C}"/>
              </a:ext>
            </a:extLst>
          </p:cNvPr>
          <p:cNvSpPr txBox="1"/>
          <p:nvPr/>
        </p:nvSpPr>
        <p:spPr>
          <a:xfrm>
            <a:off x="34071874" y="4782961"/>
            <a:ext cx="3329796" cy="369332"/>
          </a:xfrm>
          <a:prstGeom prst="rect">
            <a:avLst/>
          </a:prstGeom>
          <a:noFill/>
        </p:spPr>
        <p:txBody>
          <a:bodyPr wrap="square">
            <a:spAutoFit/>
          </a:bodyPr>
          <a:lstStyle/>
          <a:p>
            <a:pPr algn="just"/>
            <a:r>
              <a:rPr lang="en-US" sz="1800" b="1" dirty="0">
                <a:solidFill>
                  <a:srgbClr val="3333FF"/>
                </a:solidFill>
              </a:rPr>
              <a:t>Ignorers</a:t>
            </a:r>
            <a:r>
              <a:rPr lang="en-US" sz="1800" b="1" dirty="0"/>
              <a:t> </a:t>
            </a:r>
            <a:r>
              <a:rPr lang="en-US" sz="1800" dirty="0"/>
              <a:t>value only food.</a:t>
            </a:r>
          </a:p>
        </p:txBody>
      </p:sp>
      <p:sp>
        <p:nvSpPr>
          <p:cNvPr id="101" name="TextBox 100">
            <a:extLst>
              <a:ext uri="{FF2B5EF4-FFF2-40B4-BE49-F238E27FC236}">
                <a16:creationId xmlns:a16="http://schemas.microsoft.com/office/drawing/2014/main" id="{4F9EF955-8349-F432-0D1E-D7CB9D887A10}"/>
              </a:ext>
            </a:extLst>
          </p:cNvPr>
          <p:cNvSpPr txBox="1"/>
          <p:nvPr/>
        </p:nvSpPr>
        <p:spPr>
          <a:xfrm>
            <a:off x="11717107" y="19394379"/>
            <a:ext cx="4442242" cy="400110"/>
          </a:xfrm>
          <a:prstGeom prst="rect">
            <a:avLst/>
          </a:prstGeom>
          <a:noFill/>
        </p:spPr>
        <p:txBody>
          <a:bodyPr wrap="none" rtlCol="0">
            <a:spAutoFit/>
          </a:bodyPr>
          <a:lstStyle/>
          <a:p>
            <a:r>
              <a:rPr lang="en-US" sz="2000" dirty="0"/>
              <a:t>Components as statistical predictors: </a:t>
            </a:r>
          </a:p>
        </p:txBody>
      </p:sp>
      <p:pic>
        <p:nvPicPr>
          <p:cNvPr id="107" name="Picture 106">
            <a:extLst>
              <a:ext uri="{FF2B5EF4-FFF2-40B4-BE49-F238E27FC236}">
                <a16:creationId xmlns:a16="http://schemas.microsoft.com/office/drawing/2014/main" id="{7A941654-1E99-BCD5-4DFE-6495BD36DF19}"/>
              </a:ext>
            </a:extLst>
          </p:cNvPr>
          <p:cNvPicPr>
            <a:picLocks noChangeAspect="1"/>
          </p:cNvPicPr>
          <p:nvPr/>
        </p:nvPicPr>
        <p:blipFill rotWithShape="1">
          <a:blip r:embed="rId41">
            <a:extLst>
              <a:ext uri="{28A0092B-C50C-407E-A947-70E740481C1C}">
                <a14:useLocalDpi xmlns:a14="http://schemas.microsoft.com/office/drawing/2010/main" val="0"/>
              </a:ext>
            </a:extLst>
          </a:blip>
          <a:srcRect r="66674"/>
          <a:stretch/>
        </p:blipFill>
        <p:spPr>
          <a:xfrm>
            <a:off x="33365864" y="17641843"/>
            <a:ext cx="9628046" cy="915665"/>
          </a:xfrm>
          <a:prstGeom prst="rect">
            <a:avLst/>
          </a:prstGeom>
        </p:spPr>
      </p:pic>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A94B3FAD-9DC4-2E6F-1823-C02B3385F643}"/>
                  </a:ext>
                </a:extLst>
              </p:cNvPr>
              <p:cNvSpPr txBox="1"/>
              <p:nvPr/>
            </p:nvSpPr>
            <p:spPr>
              <a:xfrm>
                <a:off x="13528694" y="12400823"/>
                <a:ext cx="446225"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22" name="TextBox 121">
                <a:extLst>
                  <a:ext uri="{FF2B5EF4-FFF2-40B4-BE49-F238E27FC236}">
                    <a16:creationId xmlns:a16="http://schemas.microsoft.com/office/drawing/2014/main" id="{A94B3FAD-9DC4-2E6F-1823-C02B3385F643}"/>
                  </a:ext>
                </a:extLst>
              </p:cNvPr>
              <p:cNvSpPr txBox="1">
                <a:spLocks noRot="1" noChangeAspect="1" noMove="1" noResize="1" noEditPoints="1" noAdjustHandles="1" noChangeArrowheads="1" noChangeShapeType="1" noTextEdit="1"/>
              </p:cNvSpPr>
              <p:nvPr/>
            </p:nvSpPr>
            <p:spPr>
              <a:xfrm>
                <a:off x="13528694" y="12400823"/>
                <a:ext cx="446225" cy="582019"/>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51CB2376-2ECC-7B9F-4836-BB400A4F43ED}"/>
                  </a:ext>
                </a:extLst>
              </p:cNvPr>
              <p:cNvSpPr txBox="1"/>
              <p:nvPr/>
            </p:nvSpPr>
            <p:spPr>
              <a:xfrm>
                <a:off x="15254785" y="12459065"/>
                <a:ext cx="1167607"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25" name="TextBox 124">
                <a:extLst>
                  <a:ext uri="{FF2B5EF4-FFF2-40B4-BE49-F238E27FC236}">
                    <a16:creationId xmlns:a16="http://schemas.microsoft.com/office/drawing/2014/main" id="{51CB2376-2ECC-7B9F-4836-BB400A4F43ED}"/>
                  </a:ext>
                </a:extLst>
              </p:cNvPr>
              <p:cNvSpPr txBox="1">
                <a:spLocks noRot="1" noChangeAspect="1" noMove="1" noResize="1" noEditPoints="1" noAdjustHandles="1" noChangeArrowheads="1" noChangeShapeType="1" noTextEdit="1"/>
              </p:cNvSpPr>
              <p:nvPr/>
            </p:nvSpPr>
            <p:spPr>
              <a:xfrm>
                <a:off x="15254785" y="12459065"/>
                <a:ext cx="1167607" cy="582019"/>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B894F1DA-FCA6-15A1-C658-0F18B68C10B0}"/>
                  </a:ext>
                </a:extLst>
              </p:cNvPr>
              <p:cNvSpPr txBox="1"/>
              <p:nvPr/>
            </p:nvSpPr>
            <p:spPr>
              <a:xfrm>
                <a:off x="17057565" y="10211686"/>
                <a:ext cx="1167607" cy="512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𝑤</m:t>
                                  </m:r>
                                </m:e>
                              </m:acc>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𝑀</m:t>
                          </m:r>
                          <m:acc>
                            <m:accPr>
                              <m:chr m:val="⃑"/>
                              <m:ctrlPr>
                                <a:rPr lang="en-US" sz="2400" i="1">
                                  <a:latin typeface="Cambria Math" panose="02040503050406030204" pitchFamily="18" charset="0"/>
                                </a:rPr>
                              </m:ctrlPr>
                            </m:accPr>
                            <m:e>
                              <m:r>
                                <a:rPr lang="en-US" sz="2400" i="1">
                                  <a:latin typeface="Cambria Math" panose="02040503050406030204" pitchFamily="18" charset="0"/>
                                </a:rPr>
                                <m:t>𝜙</m:t>
                              </m:r>
                            </m:e>
                          </m:acc>
                        </m:e>
                        <m:sub>
                          <m:r>
                            <a:rPr lang="en-US" sz="2400" i="1">
                              <a:latin typeface="Cambria Math" panose="02040503050406030204" pitchFamily="18" charset="0"/>
                            </a:rPr>
                            <m:t>𝑠</m:t>
                          </m:r>
                        </m:sub>
                      </m:sSub>
                    </m:oMath>
                  </m:oMathPara>
                </a14:m>
                <a:endParaRPr lang="en-US" sz="1200" dirty="0"/>
              </a:p>
            </p:txBody>
          </p:sp>
        </mc:Choice>
        <mc:Fallback>
          <p:sp>
            <p:nvSpPr>
              <p:cNvPr id="126" name="TextBox 125">
                <a:extLst>
                  <a:ext uri="{FF2B5EF4-FFF2-40B4-BE49-F238E27FC236}">
                    <a16:creationId xmlns:a16="http://schemas.microsoft.com/office/drawing/2014/main" id="{B894F1DA-FCA6-15A1-C658-0F18B68C10B0}"/>
                  </a:ext>
                </a:extLst>
              </p:cNvPr>
              <p:cNvSpPr txBox="1">
                <a:spLocks noRot="1" noChangeAspect="1" noMove="1" noResize="1" noEditPoints="1" noAdjustHandles="1" noChangeArrowheads="1" noChangeShapeType="1" noTextEdit="1"/>
              </p:cNvSpPr>
              <p:nvPr/>
            </p:nvSpPr>
            <p:spPr>
              <a:xfrm>
                <a:off x="17057565" y="10211686"/>
                <a:ext cx="1167607" cy="512000"/>
              </a:xfrm>
              <a:prstGeom prst="rect">
                <a:avLst/>
              </a:prstGeom>
              <a:blipFill>
                <a:blip r:embed="rId44"/>
                <a:stretch>
                  <a:fillRect r="-390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C3E6320-3E03-E8DD-F9C0-737A1A41267F}"/>
                  </a:ext>
                </a:extLst>
              </p:cNvPr>
              <p:cNvSpPr txBox="1"/>
              <p:nvPr/>
            </p:nvSpPr>
            <p:spPr>
              <a:xfrm>
                <a:off x="12418966" y="12498515"/>
                <a:ext cx="30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 </m:t>
                          </m:r>
                        </m:sub>
                      </m:sSub>
                    </m:oMath>
                  </m:oMathPara>
                </a14:m>
                <a:endParaRPr lang="en-US" sz="1200" dirty="0"/>
              </a:p>
            </p:txBody>
          </p:sp>
        </mc:Choice>
        <mc:Fallback>
          <p:sp>
            <p:nvSpPr>
              <p:cNvPr id="128" name="TextBox 127">
                <a:extLst>
                  <a:ext uri="{FF2B5EF4-FFF2-40B4-BE49-F238E27FC236}">
                    <a16:creationId xmlns:a16="http://schemas.microsoft.com/office/drawing/2014/main" id="{8C3E6320-3E03-E8DD-F9C0-737A1A41267F}"/>
                  </a:ext>
                </a:extLst>
              </p:cNvPr>
              <p:cNvSpPr txBox="1">
                <a:spLocks noRot="1" noChangeAspect="1" noMove="1" noResize="1" noEditPoints="1" noAdjustHandles="1" noChangeArrowheads="1" noChangeShapeType="1" noTextEdit="1"/>
              </p:cNvSpPr>
              <p:nvPr/>
            </p:nvSpPr>
            <p:spPr>
              <a:xfrm>
                <a:off x="12418966" y="12498515"/>
                <a:ext cx="305077" cy="523220"/>
              </a:xfrm>
              <a:prstGeom prst="rect">
                <a:avLst/>
              </a:prstGeom>
              <a:blipFill>
                <a:blip r:embed="rId45"/>
                <a:stretch>
                  <a:fillRect/>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3E5847F3-274D-6703-4772-1189A1526517}"/>
              </a:ext>
            </a:extLst>
          </p:cNvPr>
          <p:cNvSpPr txBox="1"/>
          <p:nvPr/>
        </p:nvSpPr>
        <p:spPr>
          <a:xfrm>
            <a:off x="11856652" y="9052301"/>
            <a:ext cx="1093569" cy="461665"/>
          </a:xfrm>
          <a:prstGeom prst="rect">
            <a:avLst/>
          </a:prstGeom>
          <a:noFill/>
        </p:spPr>
        <p:txBody>
          <a:bodyPr wrap="none" rtlCol="0">
            <a:spAutoFit/>
          </a:bodyPr>
          <a:lstStyle/>
          <a:p>
            <a:r>
              <a:rPr lang="en-US" sz="2400" i="1" dirty="0"/>
              <a:t>Neural</a:t>
            </a:r>
          </a:p>
        </p:txBody>
      </p:sp>
      <p:sp>
        <p:nvSpPr>
          <p:cNvPr id="132" name="TextBox 131">
            <a:extLst>
              <a:ext uri="{FF2B5EF4-FFF2-40B4-BE49-F238E27FC236}">
                <a16:creationId xmlns:a16="http://schemas.microsoft.com/office/drawing/2014/main" id="{478FE14A-D174-2B3C-5F40-2FB06E14486A}"/>
              </a:ext>
            </a:extLst>
          </p:cNvPr>
          <p:cNvSpPr txBox="1"/>
          <p:nvPr/>
        </p:nvSpPr>
        <p:spPr>
          <a:xfrm>
            <a:off x="11765104" y="3387253"/>
            <a:ext cx="1470274" cy="461665"/>
          </a:xfrm>
          <a:prstGeom prst="rect">
            <a:avLst/>
          </a:prstGeom>
          <a:noFill/>
        </p:spPr>
        <p:txBody>
          <a:bodyPr wrap="none" rtlCol="0">
            <a:spAutoFit/>
          </a:bodyPr>
          <a:lstStyle/>
          <a:p>
            <a:r>
              <a:rPr lang="en-US" sz="2400" i="1" dirty="0"/>
              <a:t>Cognitive</a:t>
            </a:r>
          </a:p>
        </p:txBody>
      </p:sp>
      <p:cxnSp>
        <p:nvCxnSpPr>
          <p:cNvPr id="134" name="Straight Connector 133">
            <a:extLst>
              <a:ext uri="{FF2B5EF4-FFF2-40B4-BE49-F238E27FC236}">
                <a16:creationId xmlns:a16="http://schemas.microsoft.com/office/drawing/2014/main" id="{F09FF276-2B0A-AF24-C0CA-6E43D721B3CC}"/>
              </a:ext>
            </a:extLst>
          </p:cNvPr>
          <p:cNvCxnSpPr>
            <a:cxnSpLocks/>
          </p:cNvCxnSpPr>
          <p:nvPr/>
        </p:nvCxnSpPr>
        <p:spPr>
          <a:xfrm>
            <a:off x="11885896" y="3899996"/>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30807D2-3E6F-8ECF-33BF-41D4CCE9E077}"/>
              </a:ext>
            </a:extLst>
          </p:cNvPr>
          <p:cNvCxnSpPr>
            <a:cxnSpLocks/>
          </p:cNvCxnSpPr>
          <p:nvPr/>
        </p:nvCxnSpPr>
        <p:spPr>
          <a:xfrm>
            <a:off x="11844207" y="9540538"/>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99E4CBD3-BF97-639B-5267-3206C8EB34F4}"/>
                  </a:ext>
                </a:extLst>
              </p:cNvPr>
              <p:cNvSpPr txBox="1"/>
              <p:nvPr/>
            </p:nvSpPr>
            <p:spPr>
              <a:xfrm>
                <a:off x="16277639" y="8307444"/>
                <a:ext cx="3073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800" dirty="0"/>
              </a:p>
            </p:txBody>
          </p:sp>
        </mc:Choice>
        <mc:Fallback>
          <p:sp>
            <p:nvSpPr>
              <p:cNvPr id="140" name="TextBox 139">
                <a:extLst>
                  <a:ext uri="{FF2B5EF4-FFF2-40B4-BE49-F238E27FC236}">
                    <a16:creationId xmlns:a16="http://schemas.microsoft.com/office/drawing/2014/main" id="{99E4CBD3-BF97-639B-5267-3206C8EB34F4}"/>
                  </a:ext>
                </a:extLst>
              </p:cNvPr>
              <p:cNvSpPr txBox="1">
                <a:spLocks noRot="1" noChangeAspect="1" noMove="1" noResize="1" noEditPoints="1" noAdjustHandles="1" noChangeArrowheads="1" noChangeShapeType="1" noTextEdit="1"/>
              </p:cNvSpPr>
              <p:nvPr/>
            </p:nvSpPr>
            <p:spPr>
              <a:xfrm>
                <a:off x="16277639" y="8307444"/>
                <a:ext cx="307390" cy="461665"/>
              </a:xfrm>
              <a:prstGeom prst="rect">
                <a:avLst/>
              </a:prstGeom>
              <a:blipFill>
                <a:blip r:embed="rId46"/>
                <a:stretch>
                  <a:fillRect l="-3922" r="-15686"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936BD68C-E5A9-09DE-A8EC-5D31DA522F3D}"/>
                  </a:ext>
                </a:extLst>
              </p:cNvPr>
              <p:cNvSpPr txBox="1"/>
              <p:nvPr/>
            </p:nvSpPr>
            <p:spPr>
              <a:xfrm>
                <a:off x="16296889" y="7965306"/>
                <a:ext cx="30739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oMath>
                  </m:oMathPara>
                </a14:m>
                <a:endParaRPr lang="en-US" sz="2000" dirty="0"/>
              </a:p>
            </p:txBody>
          </p:sp>
        </mc:Choice>
        <mc:Fallback>
          <p:sp>
            <p:nvSpPr>
              <p:cNvPr id="141" name="TextBox 140">
                <a:extLst>
                  <a:ext uri="{FF2B5EF4-FFF2-40B4-BE49-F238E27FC236}">
                    <a16:creationId xmlns:a16="http://schemas.microsoft.com/office/drawing/2014/main" id="{936BD68C-E5A9-09DE-A8EC-5D31DA522F3D}"/>
                  </a:ext>
                </a:extLst>
              </p:cNvPr>
              <p:cNvSpPr txBox="1">
                <a:spLocks noRot="1" noChangeAspect="1" noMove="1" noResize="1" noEditPoints="1" noAdjustHandles="1" noChangeArrowheads="1" noChangeShapeType="1" noTextEdit="1"/>
              </p:cNvSpPr>
              <p:nvPr/>
            </p:nvSpPr>
            <p:spPr>
              <a:xfrm>
                <a:off x="16296889" y="7965306"/>
                <a:ext cx="307390" cy="400110"/>
              </a:xfrm>
              <a:prstGeom prst="rect">
                <a:avLst/>
              </a:prstGeom>
              <a:blipFill>
                <a:blip r:embed="rId47"/>
                <a:stretch>
                  <a:fillRect l="-1961" r="-1961" b="-1538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345D033B-6F46-1A15-52B0-70FE3243CC02}"/>
              </a:ext>
            </a:extLst>
          </p:cNvPr>
          <p:cNvSpPr txBox="1"/>
          <p:nvPr/>
        </p:nvSpPr>
        <p:spPr>
          <a:xfrm>
            <a:off x="11765104" y="13151527"/>
            <a:ext cx="1502334" cy="461665"/>
          </a:xfrm>
          <a:prstGeom prst="rect">
            <a:avLst/>
          </a:prstGeom>
          <a:noFill/>
        </p:spPr>
        <p:txBody>
          <a:bodyPr wrap="none" rtlCol="0">
            <a:spAutoFit/>
          </a:bodyPr>
          <a:lstStyle/>
          <a:p>
            <a:r>
              <a:rPr lang="en-US" sz="2400" i="1" dirty="0"/>
              <a:t>Statistical</a:t>
            </a:r>
          </a:p>
        </p:txBody>
      </p:sp>
      <p:cxnSp>
        <p:nvCxnSpPr>
          <p:cNvPr id="144" name="Straight Connector 143">
            <a:extLst>
              <a:ext uri="{FF2B5EF4-FFF2-40B4-BE49-F238E27FC236}">
                <a16:creationId xmlns:a16="http://schemas.microsoft.com/office/drawing/2014/main" id="{94DA531A-2BDF-ACD7-0C74-FE10546EA014}"/>
              </a:ext>
            </a:extLst>
          </p:cNvPr>
          <p:cNvCxnSpPr>
            <a:cxnSpLocks/>
          </p:cNvCxnSpPr>
          <p:nvPr/>
        </p:nvCxnSpPr>
        <p:spPr>
          <a:xfrm>
            <a:off x="11844207" y="13644066"/>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712AF8A-6AE8-5FA6-5B6C-00B83E736B0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2633148" y="17570328"/>
            <a:ext cx="4297944" cy="1226017"/>
          </a:xfrm>
          <a:prstGeom prst="rect">
            <a:avLst/>
          </a:prstGeom>
        </p:spPr>
      </p:pic>
      <p:pic>
        <p:nvPicPr>
          <p:cNvPr id="70" name="Graphic 69">
            <a:extLst>
              <a:ext uri="{FF2B5EF4-FFF2-40B4-BE49-F238E27FC236}">
                <a16:creationId xmlns:a16="http://schemas.microsoft.com/office/drawing/2014/main" id="{A1379185-DE29-4C63-3B25-EF97B1DAD8F0}"/>
              </a:ext>
            </a:extLst>
          </p:cNvPr>
          <p:cNvPicPr>
            <a:picLocks noChangeAspect="1"/>
          </p:cNvPicPr>
          <p:nvPr/>
        </p:nvPicPr>
        <p:blipFill rotWithShape="1">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r="57044" b="-22005"/>
          <a:stretch/>
        </p:blipFill>
        <p:spPr>
          <a:xfrm>
            <a:off x="28034226" y="10557825"/>
            <a:ext cx="1889216" cy="374356"/>
          </a:xfrm>
          <a:prstGeom prst="rect">
            <a:avLst/>
          </a:prstGeom>
        </p:spPr>
      </p:pic>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0DEDBD93-0D73-2640-606A-0BEA7C5E3AAA}"/>
                  </a:ext>
                </a:extLst>
              </p:cNvPr>
              <p:cNvSpPr txBox="1"/>
              <p:nvPr/>
            </p:nvSpPr>
            <p:spPr>
              <a:xfrm>
                <a:off x="14252018" y="16481951"/>
                <a:ext cx="2200479" cy="592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p>
                            <m:sSupPr>
                              <m:ctrlPr>
                                <a:rPr lang="en-US" sz="2800" b="0" i="1" smtClean="0">
                                  <a:latin typeface="Cambria Math" panose="02040503050406030204" pitchFamily="18" charset="0"/>
                                </a:rPr>
                              </m:ctrlPr>
                            </m:sSupPr>
                            <m:e>
                              <m:sSub>
                                <m:sSubPr>
                                  <m:ctrlPr>
                                    <a:rPr lang="en-US" sz="2800" b="0" i="1" smtClean="0">
                                      <a:latin typeface="Cambria Math" panose="02040503050406030204" pitchFamily="18" charset="0"/>
                                    </a:rPr>
                                  </m:ctrlPr>
                                </m:sSubPr>
                                <m:e>
                                  <m:sSub>
                                    <m:sSubPr>
                                      <m:ctrlPr>
                                        <a:rPr lang="en-US" sz="2800" b="0" i="1" smtClean="0">
                                          <a:solidFill>
                                            <a:srgbClr val="009900"/>
                                          </a:solidFill>
                                          <a:latin typeface="Cambria Math" panose="02040503050406030204" pitchFamily="18" charset="0"/>
                                        </a:rPr>
                                      </m:ctrlPr>
                                    </m:sSubPr>
                                    <m:e>
                                      <m:r>
                                        <a:rPr lang="en-US" sz="2800" b="0" i="1" smtClean="0">
                                          <a:solidFill>
                                            <a:srgbClr val="009900"/>
                                          </a:solidFill>
                                          <a:latin typeface="Cambria Math" panose="02040503050406030204" pitchFamily="18" charset="0"/>
                                        </a:rPr>
                                        <m:t>𝑐</m:t>
                                      </m:r>
                                    </m:e>
                                    <m:sub>
                                      <m:r>
                                        <a:rPr lang="en-US" sz="2800" b="0" i="1" smtClean="0">
                                          <a:solidFill>
                                            <a:srgbClr val="009900"/>
                                          </a:solidFill>
                                          <a:latin typeface="Cambria Math" panose="02040503050406030204" pitchFamily="18" charset="0"/>
                                        </a:rPr>
                                        <m:t>1</m:t>
                                      </m:r>
                                    </m:sub>
                                  </m:sSub>
                                  <m:acc>
                                    <m:accPr>
                                      <m:chr m:val="⃑"/>
                                      <m:ctrlPr>
                                        <a:rPr lang="en-US" sz="2800" i="1">
                                          <a:latin typeface="Cambria Math" panose="02040503050406030204" pitchFamily="18" charset="0"/>
                                        </a:rPr>
                                      </m:ctrlPr>
                                    </m:accPr>
                                    <m:e>
                                      <m:r>
                                        <a:rPr lang="en-US" sz="2800" i="1">
                                          <a:latin typeface="Cambria Math" panose="02040503050406030204" pitchFamily="18" charset="0"/>
                                        </a:rPr>
                                        <m:t>𝑤</m:t>
                                      </m:r>
                                    </m:e>
                                  </m:acc>
                                </m:e>
                                <m:sub>
                                  <m:r>
                                    <a:rPr lang="en-US" sz="2800" b="0" i="1" smtClean="0">
                                      <a:latin typeface="Cambria Math" panose="02040503050406030204" pitchFamily="18" charset="0"/>
                                    </a:rPr>
                                    <m:t>1</m:t>
                                  </m:r>
                                </m:sub>
                              </m:sSub>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09" name="TextBox 108">
                <a:extLst>
                  <a:ext uri="{FF2B5EF4-FFF2-40B4-BE49-F238E27FC236}">
                    <a16:creationId xmlns:a16="http://schemas.microsoft.com/office/drawing/2014/main" id="{0DEDBD93-0D73-2640-606A-0BEA7C5E3AAA}"/>
                  </a:ext>
                </a:extLst>
              </p:cNvPr>
              <p:cNvSpPr txBox="1">
                <a:spLocks noRot="1" noChangeAspect="1" noMove="1" noResize="1" noEditPoints="1" noAdjustHandles="1" noChangeArrowheads="1" noChangeShapeType="1" noTextEdit="1"/>
              </p:cNvSpPr>
              <p:nvPr/>
            </p:nvSpPr>
            <p:spPr>
              <a:xfrm>
                <a:off x="14252018" y="16481951"/>
                <a:ext cx="2200479" cy="592663"/>
              </a:xfrm>
              <a:prstGeom prst="rect">
                <a:avLst/>
              </a:prstGeom>
              <a:blipFill>
                <a:blip r:embed="rId5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6E8CDABD-1B5C-E140-062C-95B517ABD627}"/>
                  </a:ext>
                </a:extLst>
              </p:cNvPr>
              <p:cNvSpPr txBox="1"/>
              <p:nvPr/>
            </p:nvSpPr>
            <p:spPr>
              <a:xfrm>
                <a:off x="16915379" y="16453039"/>
                <a:ext cx="1817968" cy="592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sSub>
                                    <m:sSubPr>
                                      <m:ctrlPr>
                                        <a:rPr lang="en-US" sz="2800" i="1" smtClean="0">
                                          <a:solidFill>
                                            <a:schemeClr val="accent6">
                                              <a:lumMod val="75000"/>
                                            </a:schemeClr>
                                          </a:solidFill>
                                          <a:latin typeface="Cambria Math" panose="02040503050406030204" pitchFamily="18" charset="0"/>
                                        </a:rPr>
                                      </m:ctrlPr>
                                    </m:sSubPr>
                                    <m:e>
                                      <m:r>
                                        <a:rPr lang="en-US" sz="2800" i="1">
                                          <a:solidFill>
                                            <a:schemeClr val="accent6">
                                              <a:lumMod val="75000"/>
                                            </a:schemeClr>
                                          </a:solidFill>
                                          <a:latin typeface="Cambria Math" panose="02040503050406030204" pitchFamily="18" charset="0"/>
                                        </a:rPr>
                                        <m:t>𝑐</m:t>
                                      </m:r>
                                    </m:e>
                                    <m:sub>
                                      <m:r>
                                        <a:rPr lang="en-US" sz="2800" b="0" i="1" smtClean="0">
                                          <a:solidFill>
                                            <a:schemeClr val="accent6">
                                              <a:lumMod val="75000"/>
                                            </a:schemeClr>
                                          </a:solidFill>
                                          <a:latin typeface="Cambria Math" panose="02040503050406030204" pitchFamily="18" charset="0"/>
                                        </a:rPr>
                                        <m:t>2</m:t>
                                      </m:r>
                                    </m:sub>
                                  </m:sSub>
                                  <m:acc>
                                    <m:accPr>
                                      <m:chr m:val="⃑"/>
                                      <m:ctrlPr>
                                        <a:rPr lang="en-US" sz="2800" i="1">
                                          <a:latin typeface="Cambria Math" panose="02040503050406030204" pitchFamily="18" charset="0"/>
                                        </a:rPr>
                                      </m:ctrlPr>
                                    </m:accPr>
                                    <m:e>
                                      <m:r>
                                        <a:rPr lang="en-US" sz="2800" i="1">
                                          <a:latin typeface="Cambria Math" panose="02040503050406030204" pitchFamily="18" charset="0"/>
                                        </a:rPr>
                                        <m:t>𝑤</m:t>
                                      </m:r>
                                    </m:e>
                                  </m:acc>
                                </m:e>
                                <m:sub>
                                  <m:r>
                                    <a:rPr lang="en-US" sz="2800" b="0" i="1" smtClean="0">
                                      <a:latin typeface="Cambria Math" panose="02040503050406030204" pitchFamily="18" charset="0"/>
                                    </a:rPr>
                                    <m:t>2</m:t>
                                  </m:r>
                                </m:sub>
                              </m:sSub>
                            </m:e>
                            <m:sup>
                              <m:r>
                                <a:rPr lang="en-US" sz="2800" i="1">
                                  <a:latin typeface="Cambria Math" panose="02040503050406030204" pitchFamily="18" charset="0"/>
                                </a:rPr>
                                <m:t>𝑇</m:t>
                              </m:r>
                            </m:sup>
                          </m:sSup>
                          <m:r>
                            <a:rPr lang="en-US" sz="2800" i="1">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13" name="TextBox 112">
                <a:extLst>
                  <a:ext uri="{FF2B5EF4-FFF2-40B4-BE49-F238E27FC236}">
                    <a16:creationId xmlns:a16="http://schemas.microsoft.com/office/drawing/2014/main" id="{6E8CDABD-1B5C-E140-062C-95B517ABD627}"/>
                  </a:ext>
                </a:extLst>
              </p:cNvPr>
              <p:cNvSpPr txBox="1">
                <a:spLocks noRot="1" noChangeAspect="1" noMove="1" noResize="1" noEditPoints="1" noAdjustHandles="1" noChangeArrowheads="1" noChangeShapeType="1" noTextEdit="1"/>
              </p:cNvSpPr>
              <p:nvPr/>
            </p:nvSpPr>
            <p:spPr>
              <a:xfrm>
                <a:off x="16915379" y="16453039"/>
                <a:ext cx="1817968" cy="592663"/>
              </a:xfrm>
              <a:prstGeom prst="rect">
                <a:avLst/>
              </a:prstGeom>
              <a:blipFill>
                <a:blip r:embed="rId5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8029E7A2-0448-9EE5-FAB3-BAAC8EF85014}"/>
                  </a:ext>
                </a:extLst>
              </p:cNvPr>
              <p:cNvSpPr txBox="1"/>
              <p:nvPr/>
            </p:nvSpPr>
            <p:spPr>
              <a:xfrm>
                <a:off x="12530387" y="16597566"/>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𝑉</m:t>
                      </m:r>
                    </m:oMath>
                  </m:oMathPara>
                </a14:m>
                <a:endParaRPr lang="en-US" sz="1200" dirty="0"/>
              </a:p>
            </p:txBody>
          </p:sp>
        </mc:Choice>
        <mc:Fallback>
          <p:sp>
            <p:nvSpPr>
              <p:cNvPr id="118" name="TextBox 117">
                <a:extLst>
                  <a:ext uri="{FF2B5EF4-FFF2-40B4-BE49-F238E27FC236}">
                    <a16:creationId xmlns:a16="http://schemas.microsoft.com/office/drawing/2014/main" id="{8029E7A2-0448-9EE5-FAB3-BAAC8EF85014}"/>
                  </a:ext>
                </a:extLst>
              </p:cNvPr>
              <p:cNvSpPr txBox="1">
                <a:spLocks noRot="1" noChangeAspect="1" noMove="1" noResize="1" noEditPoints="1" noAdjustHandles="1" noChangeArrowheads="1" noChangeShapeType="1" noTextEdit="1"/>
              </p:cNvSpPr>
              <p:nvPr/>
            </p:nvSpPr>
            <p:spPr>
              <a:xfrm>
                <a:off x="12530387" y="16597566"/>
                <a:ext cx="524102" cy="523220"/>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1EC3A4E1-BE4D-A318-15B6-CB6996B78131}"/>
                  </a:ext>
                </a:extLst>
              </p:cNvPr>
              <p:cNvSpPr txBox="1"/>
              <p:nvPr/>
            </p:nvSpPr>
            <p:spPr>
              <a:xfrm>
                <a:off x="13642350" y="16564241"/>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1200" dirty="0"/>
              </a:p>
            </p:txBody>
          </p:sp>
        </mc:Choice>
        <mc:Fallback>
          <p:sp>
            <p:nvSpPr>
              <p:cNvPr id="120" name="TextBox 119">
                <a:extLst>
                  <a:ext uri="{FF2B5EF4-FFF2-40B4-BE49-F238E27FC236}">
                    <a16:creationId xmlns:a16="http://schemas.microsoft.com/office/drawing/2014/main" id="{1EC3A4E1-BE4D-A318-15B6-CB6996B78131}"/>
                  </a:ext>
                </a:extLst>
              </p:cNvPr>
              <p:cNvSpPr txBox="1">
                <a:spLocks noRot="1" noChangeAspect="1" noMove="1" noResize="1" noEditPoints="1" noAdjustHandles="1" noChangeArrowheads="1" noChangeShapeType="1" noTextEdit="1"/>
              </p:cNvSpPr>
              <p:nvPr/>
            </p:nvSpPr>
            <p:spPr>
              <a:xfrm>
                <a:off x="13642350" y="16564241"/>
                <a:ext cx="524102" cy="523220"/>
              </a:xfrm>
              <a:prstGeom prst="rect">
                <a:avLst/>
              </a:prstGeom>
              <a:blipFill>
                <a:blip r:embed="rId55"/>
                <a:stretch>
                  <a:fillRect/>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072E6CCE-A369-5EE0-D93F-3A313682A235}"/>
              </a:ext>
            </a:extLst>
          </p:cNvPr>
          <p:cNvSpPr txBox="1"/>
          <p:nvPr/>
        </p:nvSpPr>
        <p:spPr>
          <a:xfrm>
            <a:off x="11747320" y="16018014"/>
            <a:ext cx="7811947" cy="400110"/>
          </a:xfrm>
          <a:prstGeom prst="rect">
            <a:avLst/>
          </a:prstGeom>
          <a:noFill/>
        </p:spPr>
        <p:txBody>
          <a:bodyPr wrap="none" rtlCol="0">
            <a:spAutoFit/>
          </a:bodyPr>
          <a:lstStyle/>
          <a:p>
            <a:r>
              <a:rPr lang="en-US" sz="2000" dirty="0"/>
              <a:t>Decomposition of value function across different sources of reward:</a:t>
            </a: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EDC3028-5693-0F91-0578-45557EF87BA8}"/>
                  </a:ext>
                </a:extLst>
              </p:cNvPr>
              <p:cNvSpPr txBox="1"/>
              <p:nvPr/>
            </p:nvSpPr>
            <p:spPr>
              <a:xfrm>
                <a:off x="16100391" y="8771280"/>
                <a:ext cx="6143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𝑤</m:t>
                          </m:r>
                        </m:e>
                      </m:acc>
                    </m:oMath>
                  </m:oMathPara>
                </a14:m>
                <a:endParaRPr lang="en-US" sz="2400" dirty="0"/>
              </a:p>
            </p:txBody>
          </p:sp>
        </mc:Choice>
        <mc:Fallback>
          <p:sp>
            <p:nvSpPr>
              <p:cNvPr id="130" name="TextBox 129">
                <a:extLst>
                  <a:ext uri="{FF2B5EF4-FFF2-40B4-BE49-F238E27FC236}">
                    <a16:creationId xmlns:a16="http://schemas.microsoft.com/office/drawing/2014/main" id="{5EDC3028-5693-0F91-0578-45557EF87BA8}"/>
                  </a:ext>
                </a:extLst>
              </p:cNvPr>
              <p:cNvSpPr txBox="1">
                <a:spLocks noRot="1" noChangeAspect="1" noMove="1" noResize="1" noEditPoints="1" noAdjustHandles="1" noChangeArrowheads="1" noChangeShapeType="1" noTextEdit="1"/>
              </p:cNvSpPr>
              <p:nvPr/>
            </p:nvSpPr>
            <p:spPr>
              <a:xfrm>
                <a:off x="16100391" y="8771280"/>
                <a:ext cx="614366" cy="461665"/>
              </a:xfrm>
              <a:prstGeom prst="rect">
                <a:avLst/>
              </a:prstGeom>
              <a:blipFill>
                <a:blip r:embed="rId56"/>
                <a:stretch>
                  <a:fillRect/>
                </a:stretch>
              </a:blipFill>
            </p:spPr>
            <p:txBody>
              <a:bodyPr/>
              <a:lstStyle/>
              <a:p>
                <a:r>
                  <a:rPr lang="en-US">
                    <a:noFill/>
                  </a:rPr>
                  <a:t> </a:t>
                </a:r>
              </a:p>
            </p:txBody>
          </p:sp>
        </mc:Fallback>
      </mc:AlternateContent>
      <p:sp>
        <p:nvSpPr>
          <p:cNvPr id="133" name="TextBox 132">
            <a:extLst>
              <a:ext uri="{FF2B5EF4-FFF2-40B4-BE49-F238E27FC236}">
                <a16:creationId xmlns:a16="http://schemas.microsoft.com/office/drawing/2014/main" id="{C55E5650-8669-8879-6E11-846B23293A7F}"/>
              </a:ext>
            </a:extLst>
          </p:cNvPr>
          <p:cNvSpPr txBox="1"/>
          <p:nvPr/>
        </p:nvSpPr>
        <p:spPr>
          <a:xfrm>
            <a:off x="16628227" y="8794756"/>
            <a:ext cx="3220626" cy="369332"/>
          </a:xfrm>
          <a:prstGeom prst="rect">
            <a:avLst/>
          </a:prstGeom>
          <a:noFill/>
        </p:spPr>
        <p:txBody>
          <a:bodyPr wrap="square" rtlCol="0">
            <a:spAutoFit/>
          </a:bodyPr>
          <a:lstStyle/>
          <a:p>
            <a:r>
              <a:rPr lang="en-US" dirty="0"/>
              <a:t>reward prediction vector</a:t>
            </a:r>
          </a:p>
        </p:txBody>
      </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5C95EA6C-5872-4C70-3A1D-29B6D954D073}"/>
                  </a:ext>
                </a:extLst>
              </p:cNvPr>
              <p:cNvSpPr txBox="1"/>
              <p:nvPr/>
            </p:nvSpPr>
            <p:spPr>
              <a:xfrm>
                <a:off x="16343301" y="16522965"/>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1200" dirty="0"/>
              </a:p>
            </p:txBody>
          </p:sp>
        </mc:Choice>
        <mc:Fallback>
          <p:sp>
            <p:nvSpPr>
              <p:cNvPr id="135" name="TextBox 134">
                <a:extLst>
                  <a:ext uri="{FF2B5EF4-FFF2-40B4-BE49-F238E27FC236}">
                    <a16:creationId xmlns:a16="http://schemas.microsoft.com/office/drawing/2014/main" id="{5C95EA6C-5872-4C70-3A1D-29B6D954D073}"/>
                  </a:ext>
                </a:extLst>
              </p:cNvPr>
              <p:cNvSpPr txBox="1">
                <a:spLocks noRot="1" noChangeAspect="1" noMove="1" noResize="1" noEditPoints="1" noAdjustHandles="1" noChangeArrowheads="1" noChangeShapeType="1" noTextEdit="1"/>
              </p:cNvSpPr>
              <p:nvPr/>
            </p:nvSpPr>
            <p:spPr>
              <a:xfrm>
                <a:off x="16343301" y="16522965"/>
                <a:ext cx="524102" cy="523220"/>
              </a:xfrm>
              <a:prstGeom prst="rect">
                <a:avLst/>
              </a:prstGeom>
              <a:blipFill>
                <a:blip r:embed="rId5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C7E6A232-818A-BA3F-F2E2-76373B606615}"/>
                  </a:ext>
                </a:extLst>
              </p:cNvPr>
              <p:cNvSpPr txBox="1"/>
              <p:nvPr/>
            </p:nvSpPr>
            <p:spPr>
              <a:xfrm>
                <a:off x="12205844" y="19832757"/>
                <a:ext cx="899816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e>
                        <m:e>
                          <m:r>
                            <a:rPr lang="en-US" sz="2800" b="0" i="1" smtClean="0">
                              <a:latin typeface="Cambria Math" panose="02040503050406030204" pitchFamily="18" charset="0"/>
                            </a:rPr>
                            <m:t>𝑆</m:t>
                          </m:r>
                        </m:e>
                      </m:d>
                      <m:r>
                        <a:rPr lang="en-US" sz="2800" b="0" i="1" smtClean="0">
                          <a:latin typeface="Cambria Math" panose="02040503050406030204" pitchFamily="18" charset="0"/>
                        </a:rPr>
                        <m:t>    =   </m:t>
                      </m:r>
                      <m:r>
                        <a:rPr lang="en-US" sz="2800" b="0" i="1" smtClean="0">
                          <a:latin typeface="Cambria Math" panose="02040503050406030204" pitchFamily="18" charset="0"/>
                        </a:rPr>
                        <m:t>h</m:t>
                      </m:r>
                      <m:r>
                        <a:rPr lang="en-US" sz="2800" b="0" i="1" smtClean="0">
                          <a:latin typeface="Cambria Math" panose="02040503050406030204" pitchFamily="18" charset="0"/>
                        </a:rPr>
                        <m:t>(</m:t>
                      </m:r>
                      <m:sSub>
                        <m:sSubPr>
                          <m:ctrlPr>
                            <a:rPr lang="en-US" sz="2800" b="0" i="1" smtClean="0">
                              <a:solidFill>
                                <a:srgbClr val="009900"/>
                              </a:solidFill>
                              <a:latin typeface="Cambria Math" panose="02040503050406030204" pitchFamily="18" charset="0"/>
                            </a:rPr>
                          </m:ctrlPr>
                        </m:sSubPr>
                        <m:e>
                          <m:r>
                            <a:rPr lang="en-US" sz="2800" b="0" i="1" smtClean="0">
                              <a:solidFill>
                                <a:srgbClr val="009900"/>
                              </a:solidFill>
                              <a:latin typeface="Cambria Math" panose="02040503050406030204" pitchFamily="18" charset="0"/>
                            </a:rPr>
                            <m:t>𝑎</m:t>
                          </m:r>
                        </m:e>
                        <m:sub>
                          <m:r>
                            <a:rPr lang="en-US" sz="2800" b="0" i="1" smtClean="0">
                              <a:solidFill>
                                <a:srgbClr val="009900"/>
                              </a:solidFill>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   +   </m:t>
                      </m:r>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𝑎</m:t>
                          </m:r>
                        </m:e>
                        <m:sub>
                          <m:r>
                            <a:rPr lang="en-US" sz="2800" b="0" i="1" smtClean="0">
                              <a:solidFill>
                                <a:schemeClr val="accent6">
                                  <a:lumMod val="75000"/>
                                </a:schemeClr>
                              </a:solidFill>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   +…+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 </m:t>
                          </m:r>
                          <m:r>
                            <a:rPr lang="en-US" sz="2800" b="0" i="1" smtClean="0">
                              <a:solidFill>
                                <a:schemeClr val="accent5">
                                  <a:lumMod val="75000"/>
                                </a:schemeClr>
                              </a:solidFill>
                              <a:latin typeface="Cambria Math" panose="02040503050406030204" pitchFamily="18" charset="0"/>
                            </a:rPr>
                            <m:t>𝑎</m:t>
                          </m:r>
                        </m:e>
                        <m:sub>
                          <m:r>
                            <a:rPr lang="en-US" sz="2800" b="0" i="1" smtClean="0">
                              <a:solidFill>
                                <a:schemeClr val="accent5">
                                  <a:lumMod val="75000"/>
                                </a:schemeClr>
                              </a:solidFill>
                              <a:latin typeface="Cambria Math" panose="02040503050406030204" pitchFamily="18" charset="0"/>
                            </a:rPr>
                            <m:t>𝑛</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 )</m:t>
                      </m:r>
                    </m:oMath>
                  </m:oMathPara>
                </a14:m>
                <a:endParaRPr lang="en-US" sz="2800" dirty="0"/>
              </a:p>
            </p:txBody>
          </p:sp>
        </mc:Choice>
        <mc:Fallback>
          <p:sp>
            <p:nvSpPr>
              <p:cNvPr id="136" name="TextBox 135">
                <a:extLst>
                  <a:ext uri="{FF2B5EF4-FFF2-40B4-BE49-F238E27FC236}">
                    <a16:creationId xmlns:a16="http://schemas.microsoft.com/office/drawing/2014/main" id="{C7E6A232-818A-BA3F-F2E2-76373B606615}"/>
                  </a:ext>
                </a:extLst>
              </p:cNvPr>
              <p:cNvSpPr txBox="1">
                <a:spLocks noRot="1" noChangeAspect="1" noMove="1" noResize="1" noEditPoints="1" noAdjustHandles="1" noChangeArrowheads="1" noChangeShapeType="1" noTextEdit="1"/>
              </p:cNvSpPr>
              <p:nvPr/>
            </p:nvSpPr>
            <p:spPr>
              <a:xfrm>
                <a:off x="12205844" y="19832757"/>
                <a:ext cx="8998168" cy="523220"/>
              </a:xfrm>
              <a:prstGeom prst="rect">
                <a:avLst/>
              </a:prstGeom>
              <a:blipFill>
                <a:blip r:embed="rId5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3B631E8A-9DF8-A93C-AA79-0AD0B5038DB1}"/>
                  </a:ext>
                </a:extLst>
              </p:cNvPr>
              <p:cNvSpPr txBox="1"/>
              <p:nvPr/>
            </p:nvSpPr>
            <p:spPr>
              <a:xfrm>
                <a:off x="19804656" y="16327983"/>
                <a:ext cx="1791567" cy="592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sSub>
                        <m:sSubPr>
                          <m:ctrlPr>
                            <a:rPr lang="en-US" sz="2800" i="1" smtClean="0">
                              <a:latin typeface="Cambria Math" panose="02040503050406030204" pitchFamily="18" charset="0"/>
                            </a:rPr>
                          </m:ctrlPr>
                        </m:sSubPr>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sSub>
                                    <m:sSubPr>
                                      <m:ctrlPr>
                                        <a:rPr lang="en-US" sz="2800" i="1" smtClean="0">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𝑐</m:t>
                                      </m:r>
                                    </m:e>
                                    <m:sub>
                                      <m:r>
                                        <a:rPr lang="en-US" sz="2800" b="0" i="1" smtClean="0">
                                          <a:solidFill>
                                            <a:schemeClr val="accent5">
                                              <a:lumMod val="75000"/>
                                            </a:schemeClr>
                                          </a:solidFill>
                                          <a:latin typeface="Cambria Math" panose="02040503050406030204" pitchFamily="18" charset="0"/>
                                        </a:rPr>
                                        <m:t>𝑛</m:t>
                                      </m:r>
                                    </m:sub>
                                  </m:sSub>
                                  <m:acc>
                                    <m:accPr>
                                      <m:chr m:val="⃑"/>
                                      <m:ctrlPr>
                                        <a:rPr lang="en-US" sz="2800" i="1">
                                          <a:latin typeface="Cambria Math" panose="02040503050406030204" pitchFamily="18" charset="0"/>
                                        </a:rPr>
                                      </m:ctrlPr>
                                    </m:accPr>
                                    <m:e>
                                      <m:r>
                                        <a:rPr lang="en-US" sz="2800" i="1">
                                          <a:latin typeface="Cambria Math" panose="02040503050406030204" pitchFamily="18" charset="0"/>
                                        </a:rPr>
                                        <m:t>𝑤</m:t>
                                      </m:r>
                                    </m:e>
                                  </m:acc>
                                </m:e>
                                <m:sub>
                                  <m:r>
                                    <a:rPr lang="en-US" sz="2800" b="0" i="1" smtClean="0">
                                      <a:latin typeface="Cambria Math" panose="02040503050406030204" pitchFamily="18" charset="0"/>
                                    </a:rPr>
                                    <m:t>𝑛</m:t>
                                  </m:r>
                                </m:sub>
                              </m:sSub>
                            </m:e>
                            <m:sup>
                              <m:r>
                                <a:rPr lang="en-US" sz="2800" i="1">
                                  <a:latin typeface="Cambria Math" panose="02040503050406030204" pitchFamily="18" charset="0"/>
                                </a:rPr>
                                <m:t>𝑇</m:t>
                              </m:r>
                            </m:sup>
                          </m:sSup>
                          <m:r>
                            <a:rPr lang="en-US" sz="2800" i="1">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38" name="TextBox 137">
                <a:extLst>
                  <a:ext uri="{FF2B5EF4-FFF2-40B4-BE49-F238E27FC236}">
                    <a16:creationId xmlns:a16="http://schemas.microsoft.com/office/drawing/2014/main" id="{3B631E8A-9DF8-A93C-AA79-0AD0B5038DB1}"/>
                  </a:ext>
                </a:extLst>
              </p:cNvPr>
              <p:cNvSpPr txBox="1">
                <a:spLocks noRot="1" noChangeAspect="1" noMove="1" noResize="1" noEditPoints="1" noAdjustHandles="1" noChangeArrowheads="1" noChangeShapeType="1" noTextEdit="1"/>
              </p:cNvSpPr>
              <p:nvPr/>
            </p:nvSpPr>
            <p:spPr>
              <a:xfrm>
                <a:off x="19804656" y="16327983"/>
                <a:ext cx="1791567" cy="592663"/>
              </a:xfrm>
              <a:prstGeom prst="rect">
                <a:avLst/>
              </a:prstGeom>
              <a:blipFill>
                <a:blip r:embed="rId5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65DDEA58-4A66-CD92-18D6-EDB3B10303F2}"/>
                  </a:ext>
                </a:extLst>
              </p:cNvPr>
              <p:cNvSpPr txBox="1"/>
              <p:nvPr/>
            </p:nvSpPr>
            <p:spPr>
              <a:xfrm>
                <a:off x="18856525" y="16474573"/>
                <a:ext cx="129112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p:sp>
            <p:nvSpPr>
              <p:cNvPr id="145" name="TextBox 144">
                <a:extLst>
                  <a:ext uri="{FF2B5EF4-FFF2-40B4-BE49-F238E27FC236}">
                    <a16:creationId xmlns:a16="http://schemas.microsoft.com/office/drawing/2014/main" id="{65DDEA58-4A66-CD92-18D6-EDB3B10303F2}"/>
                  </a:ext>
                </a:extLst>
              </p:cNvPr>
              <p:cNvSpPr txBox="1">
                <a:spLocks noRot="1" noChangeAspect="1" noMove="1" noResize="1" noEditPoints="1" noAdjustHandles="1" noChangeArrowheads="1" noChangeShapeType="1" noTextEdit="1"/>
              </p:cNvSpPr>
              <p:nvPr/>
            </p:nvSpPr>
            <p:spPr>
              <a:xfrm>
                <a:off x="18856525" y="16474573"/>
                <a:ext cx="1291127" cy="523220"/>
              </a:xfrm>
              <a:prstGeom prst="rect">
                <a:avLst/>
              </a:prstGeom>
              <a:blipFill>
                <a:blip r:embed="rId6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7D655CEA-158F-EC3C-581B-2972CB62383F}"/>
                  </a:ext>
                </a:extLst>
              </p:cNvPr>
              <p:cNvSpPr txBox="1"/>
              <p:nvPr/>
            </p:nvSpPr>
            <p:spPr>
              <a:xfrm>
                <a:off x="28015880" y="11488202"/>
                <a:ext cx="4062135" cy="707886"/>
              </a:xfrm>
              <a:prstGeom prst="rect">
                <a:avLst/>
              </a:prstGeom>
              <a:noFill/>
            </p:spPr>
            <p:txBody>
              <a:bodyPr wrap="square" rtlCol="0">
                <a:spAutoFit/>
              </a:bodyPr>
              <a:lstStyle/>
              <a:p>
                <a:r>
                  <a:rPr lang="en-US" sz="2000" dirty="0"/>
                  <a:t>Each point in space-time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oMath>
                </a14:m>
                <a:r>
                  <a:rPr lang="en-US" sz="2000" dirty="0"/>
                  <a:t> is assigned two scores:</a:t>
                </a:r>
              </a:p>
            </p:txBody>
          </p:sp>
        </mc:Choice>
        <mc:Fallback>
          <p:sp>
            <p:nvSpPr>
              <p:cNvPr id="146" name="TextBox 145">
                <a:extLst>
                  <a:ext uri="{FF2B5EF4-FFF2-40B4-BE49-F238E27FC236}">
                    <a16:creationId xmlns:a16="http://schemas.microsoft.com/office/drawing/2014/main" id="{7D655CEA-158F-EC3C-581B-2972CB62383F}"/>
                  </a:ext>
                </a:extLst>
              </p:cNvPr>
              <p:cNvSpPr txBox="1">
                <a:spLocks noRot="1" noChangeAspect="1" noMove="1" noResize="1" noEditPoints="1" noAdjustHandles="1" noChangeArrowheads="1" noChangeShapeType="1" noTextEdit="1"/>
              </p:cNvSpPr>
              <p:nvPr/>
            </p:nvSpPr>
            <p:spPr>
              <a:xfrm>
                <a:off x="28015880" y="11488202"/>
                <a:ext cx="4062135" cy="707886"/>
              </a:xfrm>
              <a:prstGeom prst="rect">
                <a:avLst/>
              </a:prstGeom>
              <a:blipFill>
                <a:blip r:embed="rId61"/>
                <a:stretch>
                  <a:fillRect l="-1652" t="-4310" b="-155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C9F824EB-785C-BA30-F3A7-B497B8C71D7A}"/>
                  </a:ext>
                </a:extLst>
              </p:cNvPr>
              <p:cNvSpPr txBox="1"/>
              <p:nvPr/>
            </p:nvSpPr>
            <p:spPr>
              <a:xfrm>
                <a:off x="27947581" y="9437925"/>
                <a:ext cx="4484679" cy="1015663"/>
              </a:xfrm>
              <a:prstGeom prst="rect">
                <a:avLst/>
              </a:prstGeom>
              <a:noFill/>
            </p:spPr>
            <p:txBody>
              <a:bodyPr wrap="square">
                <a:spAutoFit/>
              </a:bodyPr>
              <a:lstStyle/>
              <a:p>
                <a:r>
                  <a:rPr lang="en-US" sz="2000" dirty="0"/>
                  <a:t>Each bird</a:t>
                </a:r>
                <a:r>
                  <a:rPr lang="en-US" sz="2000" i="1" dirty="0"/>
                  <a:t> b </a:t>
                </a:r>
                <a:r>
                  <a:rPr lang="en-US" sz="2000" dirty="0"/>
                  <a:t>at time </a:t>
                </a:r>
                <a:r>
                  <a:rPr lang="en-US" sz="2000" i="1" dirty="0"/>
                  <a:t>t</a:t>
                </a:r>
                <a:r>
                  <a:rPr lang="en-US" sz="2000" dirty="0"/>
                  <a:t> has a visibility range specifying which locations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oMath>
                </a14:m>
                <a:r>
                  <a:rPr lang="en-US" sz="2000" dirty="0"/>
                  <a:t> the bird can see: </a:t>
                </a:r>
              </a:p>
            </p:txBody>
          </p:sp>
        </mc:Choice>
        <mc:Fallback>
          <p:sp>
            <p:nvSpPr>
              <p:cNvPr id="149" name="TextBox 148">
                <a:extLst>
                  <a:ext uri="{FF2B5EF4-FFF2-40B4-BE49-F238E27FC236}">
                    <a16:creationId xmlns:a16="http://schemas.microsoft.com/office/drawing/2014/main" id="{C9F824EB-785C-BA30-F3A7-B497B8C71D7A}"/>
                  </a:ext>
                </a:extLst>
              </p:cNvPr>
              <p:cNvSpPr txBox="1">
                <a:spLocks noRot="1" noChangeAspect="1" noMove="1" noResize="1" noEditPoints="1" noAdjustHandles="1" noChangeArrowheads="1" noChangeShapeType="1" noTextEdit="1"/>
              </p:cNvSpPr>
              <p:nvPr/>
            </p:nvSpPr>
            <p:spPr>
              <a:xfrm>
                <a:off x="27947581" y="9437925"/>
                <a:ext cx="4484679" cy="1015663"/>
              </a:xfrm>
              <a:prstGeom prst="rect">
                <a:avLst/>
              </a:prstGeom>
              <a:blipFill>
                <a:blip r:embed="rId62"/>
                <a:stretch>
                  <a:fillRect l="-1497" t="-2395" b="-10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B1B4BEC7-5C79-0650-A043-869BBA279FEC}"/>
                  </a:ext>
                </a:extLst>
              </p:cNvPr>
              <p:cNvSpPr txBox="1"/>
              <p:nvPr/>
            </p:nvSpPr>
            <p:spPr>
              <a:xfrm>
                <a:off x="28056220" y="12308238"/>
                <a:ext cx="4062135" cy="1200329"/>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𝑝𝑟𝑜𝑥𝑖𝑚𝑖𝑡𝑦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oMath>
                </a14:m>
                <a:r>
                  <a:rPr lang="en-US" sz="1800" dirty="0"/>
                  <a:t>a “social proximity” score representing how preferrable that point is as a function of distance to each bird.</a:t>
                </a:r>
              </a:p>
            </p:txBody>
          </p:sp>
        </mc:Choice>
        <mc:Fallback>
          <p:sp>
            <p:nvSpPr>
              <p:cNvPr id="151" name="TextBox 150">
                <a:extLst>
                  <a:ext uri="{FF2B5EF4-FFF2-40B4-BE49-F238E27FC236}">
                    <a16:creationId xmlns:a16="http://schemas.microsoft.com/office/drawing/2014/main" id="{B1B4BEC7-5C79-0650-A043-869BBA279FEC}"/>
                  </a:ext>
                </a:extLst>
              </p:cNvPr>
              <p:cNvSpPr txBox="1">
                <a:spLocks noRot="1" noChangeAspect="1" noMove="1" noResize="1" noEditPoints="1" noAdjustHandles="1" noChangeArrowheads="1" noChangeShapeType="1" noTextEdit="1"/>
              </p:cNvSpPr>
              <p:nvPr/>
            </p:nvSpPr>
            <p:spPr>
              <a:xfrm>
                <a:off x="28056220" y="12308238"/>
                <a:ext cx="4062135" cy="1200329"/>
              </a:xfrm>
              <a:prstGeom prst="rect">
                <a:avLst/>
              </a:prstGeom>
              <a:blipFill>
                <a:blip r:embed="rId63"/>
                <a:stretch>
                  <a:fillRect l="-1199" t="-2538"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93432198-A131-D45D-3FDB-0F7B2CE038E8}"/>
                  </a:ext>
                </a:extLst>
              </p:cNvPr>
              <p:cNvSpPr txBox="1"/>
              <p:nvPr/>
            </p:nvSpPr>
            <p:spPr>
              <a:xfrm>
                <a:off x="28079802" y="13685511"/>
                <a:ext cx="4062135" cy="646331"/>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𝑡𝑟𝑎𝑐𝑒</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oMath>
                </a14:m>
                <a:r>
                  <a:rPr lang="en-US" sz="1800" dirty="0"/>
                  <a:t>based on distance to food rewards (exponential function)</a:t>
                </a:r>
              </a:p>
            </p:txBody>
          </p:sp>
        </mc:Choice>
        <mc:Fallback>
          <p:sp>
            <p:nvSpPr>
              <p:cNvPr id="152" name="TextBox 151">
                <a:extLst>
                  <a:ext uri="{FF2B5EF4-FFF2-40B4-BE49-F238E27FC236}">
                    <a16:creationId xmlns:a16="http://schemas.microsoft.com/office/drawing/2014/main" id="{93432198-A131-D45D-3FDB-0F7B2CE038E8}"/>
                  </a:ext>
                </a:extLst>
              </p:cNvPr>
              <p:cNvSpPr txBox="1">
                <a:spLocks noRot="1" noChangeAspect="1" noMove="1" noResize="1" noEditPoints="1" noAdjustHandles="1" noChangeArrowheads="1" noChangeShapeType="1" noTextEdit="1"/>
              </p:cNvSpPr>
              <p:nvPr/>
            </p:nvSpPr>
            <p:spPr>
              <a:xfrm>
                <a:off x="28079802" y="13685511"/>
                <a:ext cx="4062135" cy="646331"/>
              </a:xfrm>
              <a:prstGeom prst="rect">
                <a:avLst/>
              </a:prstGeom>
              <a:blipFill>
                <a:blip r:embed="rId64"/>
                <a:stretch>
                  <a:fillRect l="-1199" t="-5660" b="-14151"/>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2A8B3944-C836-ECD0-6F80-AD77606FF06F}"/>
              </a:ext>
            </a:extLst>
          </p:cNvPr>
          <p:cNvSpPr/>
          <p:nvPr/>
        </p:nvSpPr>
        <p:spPr>
          <a:xfrm>
            <a:off x="27711068" y="11642227"/>
            <a:ext cx="176806" cy="1721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D12153D5-4A7A-8089-49C7-398272E76D37}"/>
              </a:ext>
            </a:extLst>
          </p:cNvPr>
          <p:cNvSpPr txBox="1"/>
          <p:nvPr/>
        </p:nvSpPr>
        <p:spPr>
          <a:xfrm>
            <a:off x="22633148" y="16552267"/>
            <a:ext cx="3208356" cy="830997"/>
          </a:xfrm>
          <a:prstGeom prst="rect">
            <a:avLst/>
          </a:prstGeom>
          <a:noFill/>
        </p:spPr>
        <p:txBody>
          <a:bodyPr wrap="square">
            <a:spAutoFit/>
          </a:bodyPr>
          <a:lstStyle/>
          <a:p>
            <a:r>
              <a:rPr lang="en-US" sz="2400" b="1" dirty="0"/>
              <a:t>Bayesian model with prior distributions: </a:t>
            </a:r>
          </a:p>
        </p:txBody>
      </p:sp>
      <p:sp>
        <p:nvSpPr>
          <p:cNvPr id="157" name="TextBox 156">
            <a:extLst>
              <a:ext uri="{FF2B5EF4-FFF2-40B4-BE49-F238E27FC236}">
                <a16:creationId xmlns:a16="http://schemas.microsoft.com/office/drawing/2014/main" id="{8D5F8E1E-9CEB-3C72-DAB1-8EA3DE97F71D}"/>
              </a:ext>
            </a:extLst>
          </p:cNvPr>
          <p:cNvSpPr txBox="1"/>
          <p:nvPr/>
        </p:nvSpPr>
        <p:spPr>
          <a:xfrm>
            <a:off x="22596093" y="14816651"/>
            <a:ext cx="2674002" cy="461665"/>
          </a:xfrm>
          <a:prstGeom prst="rect">
            <a:avLst/>
          </a:prstGeom>
          <a:noFill/>
        </p:spPr>
        <p:txBody>
          <a:bodyPr wrap="square">
            <a:spAutoFit/>
          </a:bodyPr>
          <a:lstStyle/>
          <a:p>
            <a:r>
              <a:rPr lang="en-US" sz="2400" b="1" dirty="0"/>
              <a:t>Prediction task:</a:t>
            </a:r>
          </a:p>
        </p:txBody>
      </p:sp>
      <p:sp>
        <p:nvSpPr>
          <p:cNvPr id="158" name="TextBox 157">
            <a:extLst>
              <a:ext uri="{FF2B5EF4-FFF2-40B4-BE49-F238E27FC236}">
                <a16:creationId xmlns:a16="http://schemas.microsoft.com/office/drawing/2014/main" id="{8A3F6CC6-CA1B-F0EB-B57B-2A6F2A4B090C}"/>
              </a:ext>
            </a:extLst>
          </p:cNvPr>
          <p:cNvSpPr txBox="1"/>
          <p:nvPr/>
        </p:nvSpPr>
        <p:spPr>
          <a:xfrm>
            <a:off x="22845507" y="19469965"/>
            <a:ext cx="3392693" cy="1323439"/>
          </a:xfrm>
          <a:prstGeom prst="rect">
            <a:avLst/>
          </a:prstGeom>
          <a:noFill/>
        </p:spPr>
        <p:txBody>
          <a:bodyPr wrap="square">
            <a:spAutoFit/>
          </a:bodyPr>
          <a:lstStyle/>
          <a:p>
            <a:r>
              <a:rPr lang="en-US" sz="2000" dirty="0"/>
              <a:t>Inferred coefficient values represent the contribution of that factor in predicting the bird’s movements. </a:t>
            </a:r>
          </a:p>
        </p:txBody>
      </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826A3850-7A66-F013-E08E-B339879AEF60}"/>
                  </a:ext>
                </a:extLst>
              </p:cNvPr>
              <p:cNvSpPr txBox="1"/>
              <p:nvPr/>
            </p:nvSpPr>
            <p:spPr>
              <a:xfrm>
                <a:off x="25250172" y="14803660"/>
                <a:ext cx="3448720" cy="1323439"/>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accuracy</a:t>
                </a:r>
                <a:r>
                  <a:rPr lang="en-US" sz="2000" dirty="0"/>
                  <a:t>(</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b="0" i="1" dirty="0" smtClean="0">
                            <a:latin typeface="Cambria Math" panose="02040503050406030204" pitchFamily="18" charset="0"/>
                          </a:rPr>
                          <m:t>𝑖</m:t>
                        </m:r>
                      </m:sub>
                    </m:sSub>
                  </m:oMath>
                </a14:m>
                <a:r>
                  <a:rPr lang="en-US" sz="2000" dirty="0"/>
                  <a:t>): Euclidean distance between point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 </m:t>
                    </m:r>
                  </m:oMath>
                </a14:m>
                <a:r>
                  <a:rPr lang="en-US" sz="2000" dirty="0"/>
                  <a:t>and bird’s chosen location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+1 ⟩</m:t>
                    </m:r>
                  </m:oMath>
                </a14:m>
                <a:r>
                  <a:rPr lang="en-US" sz="2000" dirty="0"/>
                  <a:t>.</a:t>
                </a:r>
              </a:p>
            </p:txBody>
          </p:sp>
        </mc:Choice>
        <mc:Fallback>
          <p:sp>
            <p:nvSpPr>
              <p:cNvPr id="159" name="TextBox 158">
                <a:extLst>
                  <a:ext uri="{FF2B5EF4-FFF2-40B4-BE49-F238E27FC236}">
                    <a16:creationId xmlns:a16="http://schemas.microsoft.com/office/drawing/2014/main" id="{826A3850-7A66-F013-E08E-B339879AEF60}"/>
                  </a:ext>
                </a:extLst>
              </p:cNvPr>
              <p:cNvSpPr txBox="1">
                <a:spLocks noRot="1" noChangeAspect="1" noMove="1" noResize="1" noEditPoints="1" noAdjustHandles="1" noChangeArrowheads="1" noChangeShapeType="1" noTextEdit="1"/>
              </p:cNvSpPr>
              <p:nvPr/>
            </p:nvSpPr>
            <p:spPr>
              <a:xfrm>
                <a:off x="25250172" y="14803660"/>
                <a:ext cx="3448720" cy="1323439"/>
              </a:xfrm>
              <a:prstGeom prst="rect">
                <a:avLst/>
              </a:prstGeom>
              <a:blipFill>
                <a:blip r:embed="rId65"/>
                <a:stretch>
                  <a:fillRect l="-1767" t="-2294" r="-1943" b="-7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4955EDF4-7600-BC03-709E-088B48B6E834}"/>
                  </a:ext>
                </a:extLst>
              </p:cNvPr>
              <p:cNvSpPr txBox="1"/>
              <p:nvPr/>
            </p:nvSpPr>
            <p:spPr>
              <a:xfrm>
                <a:off x="22711444" y="9401284"/>
                <a:ext cx="1686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𝑝𝑟𝑜𝑥𝑖𝑚𝑖𝑡𝑦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oMath>
                  </m:oMathPara>
                </a14:m>
                <a:endParaRPr lang="en-US" dirty="0"/>
              </a:p>
            </p:txBody>
          </p:sp>
        </mc:Choice>
        <mc:Fallback xmlns="">
          <p:sp>
            <p:nvSpPr>
              <p:cNvPr id="164" name="TextBox 163">
                <a:extLst>
                  <a:ext uri="{FF2B5EF4-FFF2-40B4-BE49-F238E27FC236}">
                    <a16:creationId xmlns:a16="http://schemas.microsoft.com/office/drawing/2014/main" id="{4955EDF4-7600-BC03-709E-088B48B6E834}"/>
                  </a:ext>
                </a:extLst>
              </p:cNvPr>
              <p:cNvSpPr txBox="1">
                <a:spLocks noRot="1" noChangeAspect="1" noMove="1" noResize="1" noEditPoints="1" noAdjustHandles="1" noChangeArrowheads="1" noChangeShapeType="1" noTextEdit="1"/>
              </p:cNvSpPr>
              <p:nvPr/>
            </p:nvSpPr>
            <p:spPr>
              <a:xfrm>
                <a:off x="22711444" y="9401284"/>
                <a:ext cx="1686680" cy="369332"/>
              </a:xfrm>
              <a:prstGeom prst="rect">
                <a:avLst/>
              </a:prstGeom>
              <a:blipFill>
                <a:blip r:embed="rId68"/>
                <a:stretch>
                  <a:fillRect b="-14754"/>
                </a:stretch>
              </a:blipFill>
            </p:spPr>
            <p:txBody>
              <a:bodyPr/>
              <a:lstStyle/>
              <a:p>
                <a:r>
                  <a:rPr lang="en-US">
                    <a:noFill/>
                  </a:rPr>
                  <a:t> </a:t>
                </a:r>
              </a:p>
            </p:txBody>
          </p:sp>
        </mc:Fallback>
      </mc:AlternateContent>
      <p:sp>
        <p:nvSpPr>
          <p:cNvPr id="165" name="TextBox 164">
            <a:extLst>
              <a:ext uri="{FF2B5EF4-FFF2-40B4-BE49-F238E27FC236}">
                <a16:creationId xmlns:a16="http://schemas.microsoft.com/office/drawing/2014/main" id="{2AB718FC-B7EA-C572-8D64-8AB57C0D8FD5}"/>
              </a:ext>
            </a:extLst>
          </p:cNvPr>
          <p:cNvSpPr txBox="1"/>
          <p:nvPr/>
        </p:nvSpPr>
        <p:spPr>
          <a:xfrm>
            <a:off x="33218696" y="17217740"/>
            <a:ext cx="6955750" cy="369332"/>
          </a:xfrm>
          <a:prstGeom prst="rect">
            <a:avLst/>
          </a:prstGeom>
          <a:noFill/>
        </p:spPr>
        <p:txBody>
          <a:bodyPr wrap="none" rtlCol="0">
            <a:spAutoFit/>
          </a:bodyPr>
          <a:lstStyle/>
          <a:p>
            <a:r>
              <a:rPr lang="en-US" dirty="0"/>
              <a:t>Spectrogram of vocalizations from foraging group (10s recording)</a:t>
            </a:r>
          </a:p>
        </p:txBody>
      </p:sp>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14D310B5-C198-CEDA-2CD4-9831C1A34270}"/>
                  </a:ext>
                </a:extLst>
              </p:cNvPr>
              <p:cNvSpPr txBox="1"/>
              <p:nvPr/>
            </p:nvSpPr>
            <p:spPr>
              <a:xfrm>
                <a:off x="12403436" y="9749332"/>
                <a:ext cx="1876996" cy="40011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r>
                  <a:rPr lang="en-US" sz="2000" dirty="0"/>
                  <a:t> Perception</a:t>
                </a:r>
              </a:p>
            </p:txBody>
          </p:sp>
        </mc:Choice>
        <mc:Fallback>
          <p:sp>
            <p:nvSpPr>
              <p:cNvPr id="114" name="TextBox 113">
                <a:extLst>
                  <a:ext uri="{FF2B5EF4-FFF2-40B4-BE49-F238E27FC236}">
                    <a16:creationId xmlns:a16="http://schemas.microsoft.com/office/drawing/2014/main" id="{14D310B5-C198-CEDA-2CD4-9831C1A34270}"/>
                  </a:ext>
                </a:extLst>
              </p:cNvPr>
              <p:cNvSpPr txBox="1">
                <a:spLocks noRot="1" noChangeAspect="1" noMove="1" noResize="1" noEditPoints="1" noAdjustHandles="1" noChangeArrowheads="1" noChangeShapeType="1" noTextEdit="1"/>
              </p:cNvSpPr>
              <p:nvPr/>
            </p:nvSpPr>
            <p:spPr>
              <a:xfrm>
                <a:off x="12403436" y="9749332"/>
                <a:ext cx="1876996" cy="400110"/>
              </a:xfrm>
              <a:prstGeom prst="rect">
                <a:avLst/>
              </a:prstGeom>
              <a:blipFill>
                <a:blip r:embed="rId69"/>
                <a:stretch>
                  <a:fillRect t="-6061"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6CAC73FD-92E1-89B6-AFC4-F4CC7FBAB528}"/>
                  </a:ext>
                </a:extLst>
              </p:cNvPr>
              <p:cNvSpPr txBox="1"/>
              <p:nvPr/>
            </p:nvSpPr>
            <p:spPr>
              <a:xfrm>
                <a:off x="17028445" y="9748100"/>
                <a:ext cx="1335059" cy="40011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r>
                  <a:rPr lang="en-US" sz="2000" dirty="0"/>
                  <a:t> Value</a:t>
                </a:r>
              </a:p>
            </p:txBody>
          </p:sp>
        </mc:Choice>
        <mc:Fallback>
          <p:sp>
            <p:nvSpPr>
              <p:cNvPr id="116" name="TextBox 115">
                <a:extLst>
                  <a:ext uri="{FF2B5EF4-FFF2-40B4-BE49-F238E27FC236}">
                    <a16:creationId xmlns:a16="http://schemas.microsoft.com/office/drawing/2014/main" id="{6CAC73FD-92E1-89B6-AFC4-F4CC7FBAB528}"/>
                  </a:ext>
                </a:extLst>
              </p:cNvPr>
              <p:cNvSpPr txBox="1">
                <a:spLocks noRot="1" noChangeAspect="1" noMove="1" noResize="1" noEditPoints="1" noAdjustHandles="1" noChangeArrowheads="1" noChangeShapeType="1" noTextEdit="1"/>
              </p:cNvSpPr>
              <p:nvPr/>
            </p:nvSpPr>
            <p:spPr>
              <a:xfrm>
                <a:off x="17028445" y="9748100"/>
                <a:ext cx="1335059" cy="400110"/>
              </a:xfrm>
              <a:prstGeom prst="rect">
                <a:avLst/>
              </a:prstGeom>
              <a:blipFill>
                <a:blip r:embed="rId70"/>
                <a:stretch>
                  <a:fillRect t="-6061"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B21FA36E-5D1F-5C5D-66D3-098DA4EA9287}"/>
                  </a:ext>
                </a:extLst>
              </p:cNvPr>
              <p:cNvSpPr txBox="1"/>
              <p:nvPr/>
            </p:nvSpPr>
            <p:spPr>
              <a:xfrm>
                <a:off x="18841481" y="9749332"/>
                <a:ext cx="2736781" cy="40011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oMath>
                </a14:m>
                <a:r>
                  <a:rPr lang="en-US" sz="2000" dirty="0"/>
                  <a:t> Motor output</a:t>
                </a:r>
              </a:p>
            </p:txBody>
          </p:sp>
        </mc:Choice>
        <mc:Fallback>
          <p:sp>
            <p:nvSpPr>
              <p:cNvPr id="117" name="TextBox 116">
                <a:extLst>
                  <a:ext uri="{FF2B5EF4-FFF2-40B4-BE49-F238E27FC236}">
                    <a16:creationId xmlns:a16="http://schemas.microsoft.com/office/drawing/2014/main" id="{B21FA36E-5D1F-5C5D-66D3-098DA4EA9287}"/>
                  </a:ext>
                </a:extLst>
              </p:cNvPr>
              <p:cNvSpPr txBox="1">
                <a:spLocks noRot="1" noChangeAspect="1" noMove="1" noResize="1" noEditPoints="1" noAdjustHandles="1" noChangeArrowheads="1" noChangeShapeType="1" noTextEdit="1"/>
              </p:cNvSpPr>
              <p:nvPr/>
            </p:nvSpPr>
            <p:spPr>
              <a:xfrm>
                <a:off x="18841481" y="9749332"/>
                <a:ext cx="2736781" cy="400110"/>
              </a:xfrm>
              <a:prstGeom prst="rect">
                <a:avLst/>
              </a:prstGeom>
              <a:blipFill>
                <a:blip r:embed="rId71"/>
                <a:stretch>
                  <a:fillRect t="-6061"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A91CAF30-A34E-7DA3-9137-F0284F06BBF3}"/>
                  </a:ext>
                </a:extLst>
              </p:cNvPr>
              <p:cNvSpPr txBox="1"/>
              <p:nvPr/>
            </p:nvSpPr>
            <p:spPr>
              <a:xfrm>
                <a:off x="14302132" y="9749332"/>
                <a:ext cx="2736781" cy="40011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t> Hippocampus-like</a:t>
                </a:r>
              </a:p>
            </p:txBody>
          </p:sp>
        </mc:Choice>
        <mc:Fallback>
          <p:sp>
            <p:nvSpPr>
              <p:cNvPr id="115" name="TextBox 114">
                <a:extLst>
                  <a:ext uri="{FF2B5EF4-FFF2-40B4-BE49-F238E27FC236}">
                    <a16:creationId xmlns:a16="http://schemas.microsoft.com/office/drawing/2014/main" id="{A91CAF30-A34E-7DA3-9137-F0284F06BBF3}"/>
                  </a:ext>
                </a:extLst>
              </p:cNvPr>
              <p:cNvSpPr txBox="1">
                <a:spLocks noRot="1" noChangeAspect="1" noMove="1" noResize="1" noEditPoints="1" noAdjustHandles="1" noChangeArrowheads="1" noChangeShapeType="1" noTextEdit="1"/>
              </p:cNvSpPr>
              <p:nvPr/>
            </p:nvSpPr>
            <p:spPr>
              <a:xfrm>
                <a:off x="14302132" y="9749332"/>
                <a:ext cx="2736781" cy="400110"/>
              </a:xfrm>
              <a:prstGeom prst="rect">
                <a:avLst/>
              </a:prstGeom>
              <a:blipFill>
                <a:blip r:embed="rId72"/>
                <a:stretch>
                  <a:fillRect t="-6061" b="-27273"/>
                </a:stretch>
              </a:blipFill>
            </p:spPr>
            <p:txBody>
              <a:bodyPr/>
              <a:lstStyle/>
              <a:p>
                <a:r>
                  <a:rPr lang="en-US">
                    <a:noFill/>
                  </a:rPr>
                  <a:t> </a:t>
                </a:r>
              </a:p>
            </p:txBody>
          </p:sp>
        </mc:Fallback>
      </mc:AlternateContent>
      <p:sp>
        <p:nvSpPr>
          <p:cNvPr id="171" name="TextBox 170">
            <a:extLst>
              <a:ext uri="{FF2B5EF4-FFF2-40B4-BE49-F238E27FC236}">
                <a16:creationId xmlns:a16="http://schemas.microsoft.com/office/drawing/2014/main" id="{C6754C47-2705-B60C-4830-7A0288E964FE}"/>
              </a:ext>
            </a:extLst>
          </p:cNvPr>
          <p:cNvSpPr txBox="1"/>
          <p:nvPr/>
        </p:nvSpPr>
        <p:spPr>
          <a:xfrm>
            <a:off x="33478322" y="5695878"/>
            <a:ext cx="8055912" cy="369332"/>
          </a:xfrm>
          <a:prstGeom prst="rect">
            <a:avLst/>
          </a:prstGeom>
          <a:noFill/>
        </p:spPr>
        <p:txBody>
          <a:bodyPr wrap="square">
            <a:spAutoFit/>
          </a:bodyPr>
          <a:lstStyle/>
          <a:p>
            <a:pPr algn="just"/>
            <a:r>
              <a:rPr lang="en-US" sz="1800" dirty="0"/>
              <a:t>We compared foraging performance in </a:t>
            </a:r>
            <a:r>
              <a:rPr lang="en-US" sz="1800" b="1" dirty="0"/>
              <a:t>two different environments: </a:t>
            </a:r>
          </a:p>
        </p:txBody>
      </p:sp>
      <p:pic>
        <p:nvPicPr>
          <p:cNvPr id="172" name="Google Shape;60;p14">
            <a:extLst>
              <a:ext uri="{FF2B5EF4-FFF2-40B4-BE49-F238E27FC236}">
                <a16:creationId xmlns:a16="http://schemas.microsoft.com/office/drawing/2014/main" id="{C2F84427-87AF-7AEC-DE33-2354D9D5E978}"/>
              </a:ext>
            </a:extLst>
          </p:cNvPr>
          <p:cNvPicPr preferRelativeResize="0"/>
          <p:nvPr/>
        </p:nvPicPr>
        <p:blipFill>
          <a:blip r:embed="rId73">
            <a:alphaModFix/>
          </a:blip>
          <a:stretch>
            <a:fillRect/>
          </a:stretch>
        </p:blipFill>
        <p:spPr>
          <a:xfrm>
            <a:off x="2167960" y="11271464"/>
            <a:ext cx="1600114" cy="4388532"/>
          </a:xfrm>
          <a:prstGeom prst="rect">
            <a:avLst/>
          </a:prstGeom>
          <a:noFill/>
          <a:ln>
            <a:noFill/>
          </a:ln>
        </p:spPr>
      </p:pic>
      <p:grpSp>
        <p:nvGrpSpPr>
          <p:cNvPr id="187" name="Group 186">
            <a:extLst>
              <a:ext uri="{FF2B5EF4-FFF2-40B4-BE49-F238E27FC236}">
                <a16:creationId xmlns:a16="http://schemas.microsoft.com/office/drawing/2014/main" id="{FCC7A921-B232-9C1E-DB17-1B9F45EFF57A}"/>
              </a:ext>
            </a:extLst>
          </p:cNvPr>
          <p:cNvGrpSpPr/>
          <p:nvPr/>
        </p:nvGrpSpPr>
        <p:grpSpPr>
          <a:xfrm>
            <a:off x="3282743" y="11337445"/>
            <a:ext cx="4148667" cy="4315011"/>
            <a:chOff x="3437233" y="11353357"/>
            <a:chExt cx="4951960" cy="4757640"/>
          </a:xfrm>
        </p:grpSpPr>
        <p:cxnSp>
          <p:nvCxnSpPr>
            <p:cNvPr id="173" name="Google Shape;61;p14">
              <a:extLst>
                <a:ext uri="{FF2B5EF4-FFF2-40B4-BE49-F238E27FC236}">
                  <a16:creationId xmlns:a16="http://schemas.microsoft.com/office/drawing/2014/main" id="{34358142-9914-23A4-E0F7-D3937A5D8D54}"/>
                </a:ext>
              </a:extLst>
            </p:cNvPr>
            <p:cNvCxnSpPr/>
            <p:nvPr/>
          </p:nvCxnSpPr>
          <p:spPr>
            <a:xfrm>
              <a:off x="3437233" y="1158078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174" name="Google Shape;62;p14">
              <a:extLst>
                <a:ext uri="{FF2B5EF4-FFF2-40B4-BE49-F238E27FC236}">
                  <a16:creationId xmlns:a16="http://schemas.microsoft.com/office/drawing/2014/main" id="{6353A1E6-E13C-956A-EB88-20993677EB5B}"/>
                </a:ext>
              </a:extLst>
            </p:cNvPr>
            <p:cNvCxnSpPr/>
            <p:nvPr/>
          </p:nvCxnSpPr>
          <p:spPr>
            <a:xfrm>
              <a:off x="3437233" y="1374283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175" name="Google Shape;63;p14">
              <a:extLst>
                <a:ext uri="{FF2B5EF4-FFF2-40B4-BE49-F238E27FC236}">
                  <a16:creationId xmlns:a16="http://schemas.microsoft.com/office/drawing/2014/main" id="{38D2A313-68A8-CDD9-1CB2-DFF65DB28CB2}"/>
                </a:ext>
              </a:extLst>
            </p:cNvPr>
            <p:cNvCxnSpPr/>
            <p:nvPr/>
          </p:nvCxnSpPr>
          <p:spPr>
            <a:xfrm>
              <a:off x="3437233" y="14536007"/>
              <a:ext cx="3316200" cy="0"/>
            </a:xfrm>
            <a:prstGeom prst="straightConnector1">
              <a:avLst/>
            </a:prstGeom>
            <a:noFill/>
            <a:ln w="38100" cap="flat" cmpd="sng">
              <a:solidFill>
                <a:srgbClr val="FF0000"/>
              </a:solidFill>
              <a:prstDash val="solid"/>
              <a:round/>
              <a:headEnd type="none" w="med" len="med"/>
              <a:tailEnd type="none" w="med" len="med"/>
            </a:ln>
          </p:spPr>
        </p:cxnSp>
        <p:cxnSp>
          <p:nvCxnSpPr>
            <p:cNvPr id="176" name="Google Shape;64;p14">
              <a:extLst>
                <a:ext uri="{FF2B5EF4-FFF2-40B4-BE49-F238E27FC236}">
                  <a16:creationId xmlns:a16="http://schemas.microsoft.com/office/drawing/2014/main" id="{E6A9AAD8-13AD-ADC6-2DDE-4B734C787587}"/>
                </a:ext>
              </a:extLst>
            </p:cNvPr>
            <p:cNvCxnSpPr/>
            <p:nvPr/>
          </p:nvCxnSpPr>
          <p:spPr>
            <a:xfrm>
              <a:off x="3437233" y="15813907"/>
              <a:ext cx="29772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65;p14">
              <a:extLst>
                <a:ext uri="{FF2B5EF4-FFF2-40B4-BE49-F238E27FC236}">
                  <a16:creationId xmlns:a16="http://schemas.microsoft.com/office/drawing/2014/main" id="{CBF9187C-4A7E-E409-909E-088B64EFAB26}"/>
                </a:ext>
              </a:extLst>
            </p:cNvPr>
            <p:cNvCxnSpPr/>
            <p:nvPr/>
          </p:nvCxnSpPr>
          <p:spPr>
            <a:xfrm>
              <a:off x="3437233" y="15530632"/>
              <a:ext cx="1331400" cy="0"/>
            </a:xfrm>
            <a:prstGeom prst="straightConnector1">
              <a:avLst/>
            </a:prstGeom>
            <a:noFill/>
            <a:ln w="38100" cap="flat" cmpd="sng">
              <a:solidFill>
                <a:srgbClr val="FF0000"/>
              </a:solidFill>
              <a:prstDash val="solid"/>
              <a:round/>
              <a:headEnd type="none" w="med" len="med"/>
              <a:tailEnd type="none" w="med" len="med"/>
            </a:ln>
          </p:spPr>
        </p:cxnSp>
        <p:pic>
          <p:nvPicPr>
            <p:cNvPr id="178" name="Google Shape;66;p14">
              <a:extLst>
                <a:ext uri="{FF2B5EF4-FFF2-40B4-BE49-F238E27FC236}">
                  <a16:creationId xmlns:a16="http://schemas.microsoft.com/office/drawing/2014/main" id="{7651D293-7FBB-30C4-B963-F62FD69856D2}"/>
                </a:ext>
              </a:extLst>
            </p:cNvPr>
            <p:cNvPicPr preferRelativeResize="0"/>
            <p:nvPr/>
          </p:nvPicPr>
          <p:blipFill rotWithShape="1">
            <a:blip r:embed="rId74">
              <a:alphaModFix/>
            </a:blip>
            <a:srcRect l="60710"/>
            <a:stretch/>
          </p:blipFill>
          <p:spPr>
            <a:xfrm rot="16200000">
              <a:off x="5415082" y="10178257"/>
              <a:ext cx="1404900" cy="3755100"/>
            </a:xfrm>
            <a:prstGeom prst="roundRect">
              <a:avLst>
                <a:gd name="adj" fmla="val 16667"/>
              </a:avLst>
            </a:prstGeom>
            <a:noFill/>
            <a:ln>
              <a:noFill/>
            </a:ln>
          </p:spPr>
        </p:pic>
        <p:grpSp>
          <p:nvGrpSpPr>
            <p:cNvPr id="179" name="Google Shape;67;p14">
              <a:extLst>
                <a:ext uri="{FF2B5EF4-FFF2-40B4-BE49-F238E27FC236}">
                  <a16:creationId xmlns:a16="http://schemas.microsoft.com/office/drawing/2014/main" id="{746ED6C5-EA11-41FE-B620-A95204D9CEFB}"/>
                </a:ext>
              </a:extLst>
            </p:cNvPr>
            <p:cNvGrpSpPr/>
            <p:nvPr/>
          </p:nvGrpSpPr>
          <p:grpSpPr>
            <a:xfrm>
              <a:off x="3856332" y="13020407"/>
              <a:ext cx="4522400" cy="1647575"/>
              <a:chOff x="1497125" y="1839000"/>
              <a:chExt cx="4522400" cy="1647575"/>
            </a:xfrm>
          </p:grpSpPr>
          <p:pic>
            <p:nvPicPr>
              <p:cNvPr id="183" name="Google Shape;68;p14">
                <a:extLst>
                  <a:ext uri="{FF2B5EF4-FFF2-40B4-BE49-F238E27FC236}">
                    <a16:creationId xmlns:a16="http://schemas.microsoft.com/office/drawing/2014/main" id="{AED3B393-9099-24F8-4060-498197555A53}"/>
                  </a:ext>
                </a:extLst>
              </p:cNvPr>
              <p:cNvPicPr preferRelativeResize="0"/>
              <p:nvPr/>
            </p:nvPicPr>
            <p:blipFill rotWithShape="1">
              <a:blip r:embed="rId75">
                <a:alphaModFix/>
              </a:blip>
              <a:srcRect l="4307" r="10229"/>
              <a:stretch/>
            </p:blipFill>
            <p:spPr>
              <a:xfrm>
                <a:off x="3983425" y="1898975"/>
                <a:ext cx="2036100" cy="1587600"/>
              </a:xfrm>
              <a:prstGeom prst="roundRect">
                <a:avLst>
                  <a:gd name="adj" fmla="val 16667"/>
                </a:avLst>
              </a:prstGeom>
              <a:noFill/>
              <a:ln>
                <a:noFill/>
              </a:ln>
            </p:spPr>
          </p:pic>
          <p:pic>
            <p:nvPicPr>
              <p:cNvPr id="184" name="Google Shape;69;p14">
                <a:extLst>
                  <a:ext uri="{FF2B5EF4-FFF2-40B4-BE49-F238E27FC236}">
                    <a16:creationId xmlns:a16="http://schemas.microsoft.com/office/drawing/2014/main" id="{9122DC99-C93C-8E8F-A9B4-DCF6F83F8D89}"/>
                  </a:ext>
                </a:extLst>
              </p:cNvPr>
              <p:cNvPicPr preferRelativeResize="0"/>
              <p:nvPr/>
            </p:nvPicPr>
            <p:blipFill rotWithShape="1">
              <a:blip r:embed="rId76">
                <a:alphaModFix/>
              </a:blip>
              <a:srcRect t="10515" r="18844" b="16310"/>
              <a:stretch/>
            </p:blipFill>
            <p:spPr>
              <a:xfrm>
                <a:off x="1497125" y="1839000"/>
                <a:ext cx="2282400" cy="1161600"/>
              </a:xfrm>
              <a:prstGeom prst="roundRect">
                <a:avLst>
                  <a:gd name="adj" fmla="val 16667"/>
                </a:avLst>
              </a:prstGeom>
              <a:noFill/>
              <a:ln>
                <a:noFill/>
              </a:ln>
            </p:spPr>
          </p:pic>
        </p:grpSp>
        <p:grpSp>
          <p:nvGrpSpPr>
            <p:cNvPr id="180" name="Google Shape;70;p14">
              <a:extLst>
                <a:ext uri="{FF2B5EF4-FFF2-40B4-BE49-F238E27FC236}">
                  <a16:creationId xmlns:a16="http://schemas.microsoft.com/office/drawing/2014/main" id="{05107FCE-B971-5DF2-0BAD-79D9F262354D}"/>
                </a:ext>
              </a:extLst>
            </p:cNvPr>
            <p:cNvGrpSpPr/>
            <p:nvPr/>
          </p:nvGrpSpPr>
          <p:grpSpPr>
            <a:xfrm>
              <a:off x="3845871" y="14727407"/>
              <a:ext cx="4543322" cy="1383590"/>
              <a:chOff x="1619600" y="3546000"/>
              <a:chExt cx="4543322" cy="1383590"/>
            </a:xfrm>
          </p:grpSpPr>
          <p:pic>
            <p:nvPicPr>
              <p:cNvPr id="181" name="Google Shape;71;p14">
                <a:extLst>
                  <a:ext uri="{FF2B5EF4-FFF2-40B4-BE49-F238E27FC236}">
                    <a16:creationId xmlns:a16="http://schemas.microsoft.com/office/drawing/2014/main" id="{5F34B68F-7A9A-56A2-7D59-5C45652F8FBC}"/>
                  </a:ext>
                </a:extLst>
              </p:cNvPr>
              <p:cNvPicPr preferRelativeResize="0"/>
              <p:nvPr/>
            </p:nvPicPr>
            <p:blipFill>
              <a:blip r:embed="rId77">
                <a:alphaModFix/>
              </a:blip>
              <a:stretch>
                <a:fillRect/>
              </a:stretch>
            </p:blipFill>
            <p:spPr>
              <a:xfrm>
                <a:off x="3840022" y="3620690"/>
                <a:ext cx="2322900" cy="1308900"/>
              </a:xfrm>
              <a:prstGeom prst="roundRect">
                <a:avLst>
                  <a:gd name="adj" fmla="val 16667"/>
                </a:avLst>
              </a:prstGeom>
              <a:noFill/>
              <a:ln>
                <a:noFill/>
              </a:ln>
            </p:spPr>
          </p:pic>
          <p:pic>
            <p:nvPicPr>
              <p:cNvPr id="182" name="Google Shape;72;p14">
                <a:extLst>
                  <a:ext uri="{FF2B5EF4-FFF2-40B4-BE49-F238E27FC236}">
                    <a16:creationId xmlns:a16="http://schemas.microsoft.com/office/drawing/2014/main" id="{DFE6D009-31EE-376C-3FFF-EEB82B32C1F1}"/>
                  </a:ext>
                </a:extLst>
              </p:cNvPr>
              <p:cNvPicPr preferRelativeResize="0"/>
              <p:nvPr/>
            </p:nvPicPr>
            <p:blipFill rotWithShape="1">
              <a:blip r:embed="rId78">
                <a:alphaModFix/>
              </a:blip>
              <a:srcRect t="10152"/>
              <a:stretch/>
            </p:blipFill>
            <p:spPr>
              <a:xfrm>
                <a:off x="1619600" y="3546000"/>
                <a:ext cx="1727100" cy="1009200"/>
              </a:xfrm>
              <a:prstGeom prst="roundRect">
                <a:avLst>
                  <a:gd name="adj" fmla="val 16667"/>
                </a:avLst>
              </a:prstGeom>
              <a:noFill/>
              <a:ln>
                <a:noFill/>
              </a:ln>
            </p:spPr>
          </p:pic>
        </p:grpSp>
      </p:grpSp>
      <mc:AlternateContent xmlns:mc="http://schemas.openxmlformats.org/markup-compatibility/2006">
        <mc:Choice xmlns:a14="http://schemas.microsoft.com/office/drawing/2010/main" Requires="a14">
          <p:sp>
            <p:nvSpPr>
              <p:cNvPr id="188" name="TextBox 187">
                <a:extLst>
                  <a:ext uri="{FF2B5EF4-FFF2-40B4-BE49-F238E27FC236}">
                    <a16:creationId xmlns:a16="http://schemas.microsoft.com/office/drawing/2014/main" id="{E33F4425-B09F-6EA9-F72D-31B5EE6831D4}"/>
                  </a:ext>
                </a:extLst>
              </p:cNvPr>
              <p:cNvSpPr txBox="1"/>
              <p:nvPr/>
            </p:nvSpPr>
            <p:spPr>
              <a:xfrm>
                <a:off x="28864245" y="14878842"/>
                <a:ext cx="3448720" cy="1015663"/>
              </a:xfrm>
              <a:prstGeom prst="rect">
                <a:avLst/>
              </a:prstGeom>
              <a:noFill/>
            </p:spPr>
            <p:txBody>
              <a:bodyPr wrap="square" rtlCol="0">
                <a:spAutoFit/>
              </a:bodyPr>
              <a:lstStyle/>
              <a:p>
                <a:r>
                  <a:rPr lang="en-US" sz="2000" dirty="0"/>
                  <a:t>Use coefficients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Sub>
                      </m:e>
                    </m:d>
                  </m:oMath>
                </a14:m>
                <a:r>
                  <a:rPr lang="en-US" sz="2000" dirty="0"/>
                  <a:t> to predict accuracy based on proximity and trace scores.</a:t>
                </a:r>
              </a:p>
            </p:txBody>
          </p:sp>
        </mc:Choice>
        <mc:Fallback>
          <p:sp>
            <p:nvSpPr>
              <p:cNvPr id="188" name="TextBox 187">
                <a:extLst>
                  <a:ext uri="{FF2B5EF4-FFF2-40B4-BE49-F238E27FC236}">
                    <a16:creationId xmlns:a16="http://schemas.microsoft.com/office/drawing/2014/main" id="{E33F4425-B09F-6EA9-F72D-31B5EE6831D4}"/>
                  </a:ext>
                </a:extLst>
              </p:cNvPr>
              <p:cNvSpPr txBox="1">
                <a:spLocks noRot="1" noChangeAspect="1" noMove="1" noResize="1" noEditPoints="1" noAdjustHandles="1" noChangeArrowheads="1" noChangeShapeType="1" noTextEdit="1"/>
              </p:cNvSpPr>
              <p:nvPr/>
            </p:nvSpPr>
            <p:spPr>
              <a:xfrm>
                <a:off x="28864245" y="14878842"/>
                <a:ext cx="3448720" cy="1015663"/>
              </a:xfrm>
              <a:prstGeom prst="rect">
                <a:avLst/>
              </a:prstGeom>
              <a:blipFill>
                <a:blip r:embed="rId79"/>
                <a:stretch>
                  <a:fillRect l="-1943" t="-3012" r="-3004" b="-108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9834D028-C8C6-9FCC-399B-FC1E7C0A65EA}"/>
                  </a:ext>
                </a:extLst>
              </p:cNvPr>
              <p:cNvSpPr txBox="1"/>
              <p:nvPr/>
            </p:nvSpPr>
            <p:spPr>
              <a:xfrm>
                <a:off x="19570729" y="11109722"/>
                <a:ext cx="8142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𝑛𝑒𝑢𝑟𝑜</m:t>
                          </m:r>
                        </m:sup>
                      </m:sSup>
                      <m:r>
                        <a:rPr lang="en-US" sz="2400" b="0" i="1" smtClean="0">
                          <a:latin typeface="Cambria Math" panose="02040503050406030204" pitchFamily="18" charset="0"/>
                        </a:rPr>
                        <m:t> </m:t>
                      </m:r>
                    </m:oMath>
                  </m:oMathPara>
                </a14:m>
                <a:endParaRPr lang="en-US" dirty="0"/>
              </a:p>
            </p:txBody>
          </p:sp>
        </mc:Choice>
        <mc:Fallback>
          <p:sp>
            <p:nvSpPr>
              <p:cNvPr id="191" name="TextBox 190">
                <a:extLst>
                  <a:ext uri="{FF2B5EF4-FFF2-40B4-BE49-F238E27FC236}">
                    <a16:creationId xmlns:a16="http://schemas.microsoft.com/office/drawing/2014/main" id="{9834D028-C8C6-9FCC-399B-FC1E7C0A65EA}"/>
                  </a:ext>
                </a:extLst>
              </p:cNvPr>
              <p:cNvSpPr txBox="1">
                <a:spLocks noRot="1" noChangeAspect="1" noMove="1" noResize="1" noEditPoints="1" noAdjustHandles="1" noChangeArrowheads="1" noChangeShapeType="1" noTextEdit="1"/>
              </p:cNvSpPr>
              <p:nvPr/>
            </p:nvSpPr>
            <p:spPr>
              <a:xfrm>
                <a:off x="19570729" y="11109722"/>
                <a:ext cx="814273" cy="461665"/>
              </a:xfrm>
              <a:prstGeom prst="rect">
                <a:avLst/>
              </a:prstGeom>
              <a:blipFill>
                <a:blip r:embed="rId80"/>
                <a:stretch>
                  <a:fillRect l="-1493" r="-26866"/>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37CF27-D4CE-C421-AFBF-A980FC489567}"/>
              </a:ext>
            </a:extLst>
          </p:cNvPr>
          <p:cNvSpPr/>
          <p:nvPr/>
        </p:nvSpPr>
        <p:spPr>
          <a:xfrm>
            <a:off x="33107906" y="18808585"/>
            <a:ext cx="10278298" cy="283504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6A6578A-9084-2436-F54A-28D76DD95667}"/>
              </a:ext>
            </a:extLst>
          </p:cNvPr>
          <p:cNvSpPr txBox="1"/>
          <p:nvPr/>
        </p:nvSpPr>
        <p:spPr>
          <a:xfrm>
            <a:off x="37107534" y="18834579"/>
            <a:ext cx="1997393" cy="584775"/>
          </a:xfrm>
          <a:prstGeom prst="rect">
            <a:avLst/>
          </a:prstGeom>
          <a:noFill/>
        </p:spPr>
        <p:txBody>
          <a:bodyPr wrap="square" rtlCol="0">
            <a:spAutoFit/>
          </a:bodyPr>
          <a:lstStyle/>
          <a:p>
            <a:pPr algn="ctr"/>
            <a:r>
              <a:rPr lang="en-US" sz="3200" dirty="0"/>
              <a:t>Summary</a:t>
            </a:r>
          </a:p>
        </p:txBody>
      </p:sp>
      <p:sp>
        <p:nvSpPr>
          <p:cNvPr id="75" name="TextBox 74">
            <a:extLst>
              <a:ext uri="{FF2B5EF4-FFF2-40B4-BE49-F238E27FC236}">
                <a16:creationId xmlns:a16="http://schemas.microsoft.com/office/drawing/2014/main" id="{4257868F-39A6-8503-3706-C62045325ACF}"/>
              </a:ext>
            </a:extLst>
          </p:cNvPr>
          <p:cNvSpPr txBox="1"/>
          <p:nvPr/>
        </p:nvSpPr>
        <p:spPr>
          <a:xfrm>
            <a:off x="33251969" y="19459812"/>
            <a:ext cx="9855837"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t>Framework unifying cognitive, neural, and statistical descriptions of foraging behavior </a:t>
            </a:r>
          </a:p>
          <a:p>
            <a:pPr marL="285750" indent="-285750">
              <a:buFont typeface="Arial" panose="020B0604020202020204" pitchFamily="34" charset="0"/>
              <a:buChar char="•"/>
            </a:pPr>
            <a:r>
              <a:rPr lang="en-US" sz="2400" dirty="0"/>
              <a:t>Inference of foraging strategies from simulated data</a:t>
            </a:r>
          </a:p>
          <a:p>
            <a:pPr marL="285750" indent="-285750">
              <a:buFont typeface="Arial" panose="020B0604020202020204" pitchFamily="34" charset="0"/>
              <a:buChar char="•"/>
            </a:pPr>
            <a:r>
              <a:rPr lang="en-US" sz="2400" dirty="0"/>
              <a:t>Role of communication in different environments </a:t>
            </a:r>
          </a:p>
          <a:p>
            <a:pPr marL="285750" indent="-285750">
              <a:buFont typeface="Arial" panose="020B0604020202020204" pitchFamily="34" charset="0"/>
              <a:buChar char="•"/>
            </a:pPr>
            <a:r>
              <a:rPr lang="en-US" sz="2400" dirty="0"/>
              <a:t>New datasets of multi-agent bird foraging </a:t>
            </a:r>
          </a:p>
          <a:p>
            <a:pPr marL="285750" indent="-285750">
              <a:buFont typeface="Arial" panose="020B0604020202020204" pitchFamily="34" charset="0"/>
              <a:buChar char="•"/>
            </a:pPr>
            <a:endParaRPr lang="en-US" dirty="0"/>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76EB1E95-5898-139A-A5D1-852D2561F08F}"/>
                  </a:ext>
                </a:extLst>
              </p:cNvPr>
              <p:cNvSpPr txBox="1"/>
              <p:nvPr/>
            </p:nvSpPr>
            <p:spPr>
              <a:xfrm>
                <a:off x="16769247" y="12010441"/>
                <a:ext cx="2559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𝑤</m:t>
                          </m:r>
                        </m:e>
                      </m:acc>
                    </m:oMath>
                  </m:oMathPara>
                </a14:m>
                <a:endParaRPr lang="en-US" sz="2800" dirty="0"/>
              </a:p>
            </p:txBody>
          </p:sp>
        </mc:Choice>
        <mc:Fallback>
          <p:sp>
            <p:nvSpPr>
              <p:cNvPr id="77" name="TextBox 76">
                <a:extLst>
                  <a:ext uri="{FF2B5EF4-FFF2-40B4-BE49-F238E27FC236}">
                    <a16:creationId xmlns:a16="http://schemas.microsoft.com/office/drawing/2014/main" id="{76EB1E95-5898-139A-A5D1-852D2561F08F}"/>
                  </a:ext>
                </a:extLst>
              </p:cNvPr>
              <p:cNvSpPr txBox="1">
                <a:spLocks noRot="1" noChangeAspect="1" noMove="1" noResize="1" noEditPoints="1" noAdjustHandles="1" noChangeArrowheads="1" noChangeShapeType="1" noTextEdit="1"/>
              </p:cNvSpPr>
              <p:nvPr/>
            </p:nvSpPr>
            <p:spPr>
              <a:xfrm>
                <a:off x="16769247" y="12010441"/>
                <a:ext cx="255977" cy="523220"/>
              </a:xfrm>
              <a:prstGeom prst="rect">
                <a:avLst/>
              </a:prstGeom>
              <a:blipFill>
                <a:blip r:embed="rId81"/>
                <a:stretch>
                  <a:fillRect r="-404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1BBCCBC2-9F17-5DA7-81E1-C4C3638D0394}"/>
                  </a:ext>
                </a:extLst>
              </p:cNvPr>
              <p:cNvSpPr txBox="1"/>
              <p:nvPr/>
            </p:nvSpPr>
            <p:spPr>
              <a:xfrm>
                <a:off x="16602681" y="6082264"/>
                <a:ext cx="565091"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0</m:t>
                          </m:r>
                        </m:sup>
                      </m:sSup>
                    </m:oMath>
                  </m:oMathPara>
                </a14:m>
                <a:endParaRPr lang="en-US" dirty="0"/>
              </a:p>
            </p:txBody>
          </p:sp>
        </mc:Choice>
        <mc:Fallback>
          <p:sp>
            <p:nvSpPr>
              <p:cNvPr id="103" name="TextBox 102">
                <a:extLst>
                  <a:ext uri="{FF2B5EF4-FFF2-40B4-BE49-F238E27FC236}">
                    <a16:creationId xmlns:a16="http://schemas.microsoft.com/office/drawing/2014/main" id="{1BBCCBC2-9F17-5DA7-81E1-C4C3638D0394}"/>
                  </a:ext>
                </a:extLst>
              </p:cNvPr>
              <p:cNvSpPr txBox="1">
                <a:spLocks noRot="1" noChangeAspect="1" noMove="1" noResize="1" noEditPoints="1" noAdjustHandles="1" noChangeArrowheads="1" noChangeShapeType="1" noTextEdit="1"/>
              </p:cNvSpPr>
              <p:nvPr/>
            </p:nvSpPr>
            <p:spPr>
              <a:xfrm>
                <a:off x="16602681" y="6082264"/>
                <a:ext cx="565091" cy="338554"/>
              </a:xfrm>
              <a:prstGeom prst="rect">
                <a:avLst/>
              </a:prstGeom>
              <a:blipFill>
                <a:blip r:embed="rId8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4F506300-ABE8-CF3C-8842-A39109C16F98}"/>
                  </a:ext>
                </a:extLst>
              </p:cNvPr>
              <p:cNvSpPr txBox="1"/>
              <p:nvPr/>
            </p:nvSpPr>
            <p:spPr>
              <a:xfrm>
                <a:off x="16603885" y="7528677"/>
                <a:ext cx="674094" cy="34137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−5</m:t>
                          </m:r>
                        </m:sup>
                      </m:sSup>
                    </m:oMath>
                  </m:oMathPara>
                </a14:m>
                <a:endParaRPr lang="en-US" sz="1600" dirty="0"/>
              </a:p>
            </p:txBody>
          </p:sp>
        </mc:Choice>
        <mc:Fallback>
          <p:sp>
            <p:nvSpPr>
              <p:cNvPr id="104" name="TextBox 103">
                <a:extLst>
                  <a:ext uri="{FF2B5EF4-FFF2-40B4-BE49-F238E27FC236}">
                    <a16:creationId xmlns:a16="http://schemas.microsoft.com/office/drawing/2014/main" id="{4F506300-ABE8-CF3C-8842-A39109C16F98}"/>
                  </a:ext>
                </a:extLst>
              </p:cNvPr>
              <p:cNvSpPr txBox="1">
                <a:spLocks noRot="1" noChangeAspect="1" noMove="1" noResize="1" noEditPoints="1" noAdjustHandles="1" noChangeArrowheads="1" noChangeShapeType="1" noTextEdit="1"/>
              </p:cNvSpPr>
              <p:nvPr/>
            </p:nvSpPr>
            <p:spPr>
              <a:xfrm>
                <a:off x="16603885" y="7528677"/>
                <a:ext cx="674094" cy="341376"/>
              </a:xfrm>
              <a:prstGeom prst="rect">
                <a:avLst/>
              </a:prstGeom>
              <a:blipFill>
                <a:blip r:embed="rId8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6FC06579-7600-8569-0188-F6DCF1A83B7B}"/>
                  </a:ext>
                </a:extLst>
              </p:cNvPr>
              <p:cNvSpPr txBox="1"/>
              <p:nvPr/>
            </p:nvSpPr>
            <p:spPr>
              <a:xfrm>
                <a:off x="19153429" y="7228104"/>
                <a:ext cx="674094"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−3</m:t>
                          </m:r>
                        </m:sup>
                      </m:sSup>
                    </m:oMath>
                  </m:oMathPara>
                </a14:m>
                <a:endParaRPr lang="en-US" sz="1600" dirty="0"/>
              </a:p>
            </p:txBody>
          </p:sp>
        </mc:Choice>
        <mc:Fallback>
          <p:sp>
            <p:nvSpPr>
              <p:cNvPr id="105" name="TextBox 104">
                <a:extLst>
                  <a:ext uri="{FF2B5EF4-FFF2-40B4-BE49-F238E27FC236}">
                    <a16:creationId xmlns:a16="http://schemas.microsoft.com/office/drawing/2014/main" id="{6FC06579-7600-8569-0188-F6DCF1A83B7B}"/>
                  </a:ext>
                </a:extLst>
              </p:cNvPr>
              <p:cNvSpPr txBox="1">
                <a:spLocks noRot="1" noChangeAspect="1" noMove="1" noResize="1" noEditPoints="1" noAdjustHandles="1" noChangeArrowheads="1" noChangeShapeType="1" noTextEdit="1"/>
              </p:cNvSpPr>
              <p:nvPr/>
            </p:nvSpPr>
            <p:spPr>
              <a:xfrm>
                <a:off x="19153429" y="7228104"/>
                <a:ext cx="674094" cy="338554"/>
              </a:xfrm>
              <a:prstGeom prst="rect">
                <a:avLst/>
              </a:prstGeom>
              <a:blipFill>
                <a:blip r:embed="rId8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91BDBABF-7349-4BD6-F73B-C985C10355E2}"/>
                  </a:ext>
                </a:extLst>
              </p:cNvPr>
              <p:cNvSpPr txBox="1"/>
              <p:nvPr/>
            </p:nvSpPr>
            <p:spPr>
              <a:xfrm>
                <a:off x="19161831" y="6067008"/>
                <a:ext cx="565091"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0</m:t>
                          </m:r>
                        </m:sup>
                      </m:sSup>
                    </m:oMath>
                  </m:oMathPara>
                </a14:m>
                <a:endParaRPr lang="en-US" dirty="0"/>
              </a:p>
            </p:txBody>
          </p:sp>
        </mc:Choice>
        <mc:Fallback>
          <p:sp>
            <p:nvSpPr>
              <p:cNvPr id="108" name="TextBox 107">
                <a:extLst>
                  <a:ext uri="{FF2B5EF4-FFF2-40B4-BE49-F238E27FC236}">
                    <a16:creationId xmlns:a16="http://schemas.microsoft.com/office/drawing/2014/main" id="{91BDBABF-7349-4BD6-F73B-C985C10355E2}"/>
                  </a:ext>
                </a:extLst>
              </p:cNvPr>
              <p:cNvSpPr txBox="1">
                <a:spLocks noRot="1" noChangeAspect="1" noMove="1" noResize="1" noEditPoints="1" noAdjustHandles="1" noChangeArrowheads="1" noChangeShapeType="1" noTextEdit="1"/>
              </p:cNvSpPr>
              <p:nvPr/>
            </p:nvSpPr>
            <p:spPr>
              <a:xfrm>
                <a:off x="19161831" y="6067008"/>
                <a:ext cx="565091" cy="338554"/>
              </a:xfrm>
              <a:prstGeom prst="rect">
                <a:avLst/>
              </a:prstGeom>
              <a:blipFill>
                <a:blip r:embed="rId85"/>
                <a:stretch>
                  <a:fillRect/>
                </a:stretch>
              </a:blipFill>
            </p:spPr>
            <p:txBody>
              <a:bodyPr/>
              <a:lstStyle/>
              <a:p>
                <a:r>
                  <a:rPr lang="en-US">
                    <a:noFill/>
                  </a:rPr>
                  <a:t> </a:t>
                </a:r>
              </a:p>
            </p:txBody>
          </p:sp>
        </mc:Fallback>
      </mc:AlternateContent>
      <p:graphicFrame>
        <p:nvGraphicFramePr>
          <p:cNvPr id="147" name="Table 138">
            <a:extLst>
              <a:ext uri="{FF2B5EF4-FFF2-40B4-BE49-F238E27FC236}">
                <a16:creationId xmlns:a16="http://schemas.microsoft.com/office/drawing/2014/main" id="{1255134E-092B-EB16-BE0B-0652E470026F}"/>
              </a:ext>
            </a:extLst>
          </p:cNvPr>
          <p:cNvGraphicFramePr>
            <a:graphicFrameLocks noGrp="1"/>
          </p:cNvGraphicFramePr>
          <p:nvPr>
            <p:extLst>
              <p:ext uri="{D42A27DB-BD31-4B8C-83A1-F6EECF244321}">
                <p14:modId xmlns:p14="http://schemas.microsoft.com/office/powerpoint/2010/main" val="844201534"/>
              </p:ext>
            </p:extLst>
          </p:nvPr>
        </p:nvGraphicFramePr>
        <p:xfrm>
          <a:off x="1422949" y="17238987"/>
          <a:ext cx="8900564" cy="4299937"/>
        </p:xfrm>
        <a:graphic>
          <a:graphicData uri="http://schemas.openxmlformats.org/drawingml/2006/table">
            <a:tbl>
              <a:tblPr>
                <a:tableStyleId>{21E4AEA4-8DFA-4A89-87EB-49C32662AFE0}</a:tableStyleId>
              </a:tblPr>
              <a:tblGrid>
                <a:gridCol w="2943039">
                  <a:extLst>
                    <a:ext uri="{9D8B030D-6E8A-4147-A177-3AD203B41FA5}">
                      <a16:colId xmlns:a16="http://schemas.microsoft.com/office/drawing/2014/main" val="1879908449"/>
                    </a:ext>
                  </a:extLst>
                </a:gridCol>
                <a:gridCol w="3070504">
                  <a:extLst>
                    <a:ext uri="{9D8B030D-6E8A-4147-A177-3AD203B41FA5}">
                      <a16:colId xmlns:a16="http://schemas.microsoft.com/office/drawing/2014/main" val="954181931"/>
                    </a:ext>
                  </a:extLst>
                </a:gridCol>
                <a:gridCol w="2887021">
                  <a:extLst>
                    <a:ext uri="{9D8B030D-6E8A-4147-A177-3AD203B41FA5}">
                      <a16:colId xmlns:a16="http://schemas.microsoft.com/office/drawing/2014/main" val="2955010358"/>
                    </a:ext>
                  </a:extLst>
                </a:gridCol>
              </a:tblGrid>
              <a:tr h="794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Cognitive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Statistical</a:t>
                      </a:r>
                    </a:p>
                    <a:p>
                      <a:pPr algn="ct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Neural</a:t>
                      </a:r>
                    </a:p>
                    <a:p>
                      <a:pPr algn="ctr"/>
                      <a:endParaRPr lang="en-US" sz="2400" dirty="0"/>
                    </a:p>
                  </a:txBody>
                  <a:tcPr/>
                </a:tc>
                <a:extLst>
                  <a:ext uri="{0D108BD9-81ED-4DB2-BD59-A6C34878D82A}">
                    <a16:rowId xmlns:a16="http://schemas.microsoft.com/office/drawing/2014/main" val="2267073910"/>
                  </a:ext>
                </a:extLst>
              </a:tr>
              <a:tr h="1342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 </a:t>
                      </a:r>
                      <a:r>
                        <a:rPr lang="en-US" dirty="0"/>
                        <a:t>Describe the computations underlying behavior in terms of goals, beliefs, and vales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dirty="0"/>
                        <a:t>Goal: </a:t>
                      </a:r>
                      <a:r>
                        <a:rPr lang="en" dirty="0"/>
                        <a:t>Fit empirical behavioral data</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 </a:t>
                      </a:r>
                      <a:r>
                        <a:rPr lang="en-US" dirty="0"/>
                        <a:t>Uncover brain mechanisms behind behavior</a:t>
                      </a:r>
                    </a:p>
                    <a:p>
                      <a:endParaRPr lang="en-US" dirty="0"/>
                    </a:p>
                  </a:txBody>
                  <a:tcPr/>
                </a:tc>
                <a:extLst>
                  <a:ext uri="{0D108BD9-81ED-4DB2-BD59-A6C34878D82A}">
                    <a16:rowId xmlns:a16="http://schemas.microsoft.com/office/drawing/2014/main" val="837449359"/>
                  </a:ext>
                </a:extLst>
              </a:tr>
              <a:tr h="2134221">
                <a:tc>
                  <a:txBody>
                    <a:bodyPr/>
                    <a:lstStyle/>
                    <a:p>
                      <a:r>
                        <a:rPr lang="en-US" sz="1800" b="1" dirty="0"/>
                        <a:t>Reinforcement learning </a:t>
                      </a:r>
                      <a:r>
                        <a:rPr lang="en-US" sz="1800" b="0" dirty="0"/>
                        <a:t>(</a:t>
                      </a:r>
                      <a:r>
                        <a:rPr lang="en-US" sz="1800" dirty="0"/>
                        <a:t>Dayan, Niv, Gershman, </a:t>
                      </a:r>
                      <a:r>
                        <a:rPr lang="en-US" sz="1800" dirty="0" err="1"/>
                        <a:t>Stachenfeld</a:t>
                      </a:r>
                      <a:r>
                        <a:rPr lang="en-US" sz="1800" dirty="0"/>
                        <a:t>, Momennejad, </a:t>
                      </a:r>
                      <a:r>
                        <a:rPr lang="en-US" sz="1800" dirty="0" err="1"/>
                        <a:t>Deepmind</a:t>
                      </a:r>
                      <a:r>
                        <a:rPr lang="en-US" sz="1800" dirty="0"/>
                        <a:t>, …)</a:t>
                      </a:r>
                    </a:p>
                    <a:p>
                      <a:r>
                        <a:rPr lang="en-US" sz="1800" b="1" dirty="0"/>
                        <a:t>Optimal foraging theory</a:t>
                      </a:r>
                      <a:r>
                        <a:rPr lang="en-US" sz="1800" dirty="0"/>
                        <a:t> (Krebs, </a:t>
                      </a:r>
                      <a:r>
                        <a:rPr lang="en-US" sz="1800" dirty="0" err="1"/>
                        <a:t>Charnov</a:t>
                      </a:r>
                      <a:r>
                        <a:rPr lang="en-US" sz="1800" dirty="0"/>
                        <a:t>, El Hady, Hill, …)</a:t>
                      </a:r>
                      <a:endParaRPr lang="en-US" dirty="0"/>
                    </a:p>
                  </a:txBody>
                  <a:tcPr/>
                </a:tc>
                <a:tc>
                  <a:txBody>
                    <a:bodyPr/>
                    <a:lstStyle/>
                    <a:p>
                      <a:r>
                        <a:rPr lang="en-US" b="1" dirty="0"/>
                        <a:t>Minimal models</a:t>
                      </a:r>
                      <a:r>
                        <a:rPr lang="en-US" dirty="0"/>
                        <a:t> (Levy Flights, </a:t>
                      </a:r>
                      <a:r>
                        <a:rPr lang="en-US" dirty="0" err="1"/>
                        <a:t>Boids</a:t>
                      </a:r>
                      <a:r>
                        <a:rPr lang="en-US" dirty="0"/>
                        <a:t>, and random walks, </a:t>
                      </a:r>
                      <a:r>
                        <a:rPr lang="en-US" dirty="0" err="1"/>
                        <a:t>Bialek</a:t>
                      </a:r>
                      <a:r>
                        <a:rPr lang="en-US" dirty="0"/>
                        <a:t>, </a:t>
                      </a:r>
                      <a:r>
                        <a:rPr lang="en-US" dirty="0" err="1"/>
                        <a:t>Schneidman</a:t>
                      </a:r>
                      <a:r>
                        <a:rPr lang="en-US" dirty="0"/>
                        <a:t>, …)</a:t>
                      </a:r>
                    </a:p>
                    <a:p>
                      <a:r>
                        <a:rPr lang="en-US" b="1" dirty="0"/>
                        <a:t>Tracking video data</a:t>
                      </a:r>
                      <a:r>
                        <a:rPr lang="en-US" dirty="0"/>
                        <a:t> (Sun, Kennedy, Pereira, Mathis, </a:t>
                      </a:r>
                      <a:r>
                        <a:rPr lang="en-US" dirty="0" err="1"/>
                        <a:t>Perona</a:t>
                      </a:r>
                      <a:r>
                        <a:rPr lang="en-US" dirty="0"/>
                        <a:t>….)</a:t>
                      </a:r>
                    </a:p>
                  </a:txBody>
                  <a:tcPr/>
                </a:tc>
                <a:tc>
                  <a:txBody>
                    <a:bodyPr/>
                    <a:lstStyle/>
                    <a:p>
                      <a:r>
                        <a:rPr lang="en" b="1" dirty="0"/>
                        <a:t>Drosophila</a:t>
                      </a:r>
                      <a:r>
                        <a:rPr lang="en" dirty="0"/>
                        <a:t> (Jayaraman, Ruta, …), </a:t>
                      </a:r>
                    </a:p>
                    <a:p>
                      <a:r>
                        <a:rPr lang="en" b="1" dirty="0"/>
                        <a:t>Nematodes</a:t>
                      </a:r>
                      <a:r>
                        <a:rPr lang="en" dirty="0"/>
                        <a:t> (Bargmann, Calhoun,...),</a:t>
                      </a:r>
                    </a:p>
                    <a:p>
                      <a:r>
                        <a:rPr lang="en" b="1" dirty="0"/>
                        <a:t>Hippocampus</a:t>
                      </a:r>
                      <a:r>
                        <a:rPr lang="en" dirty="0"/>
                        <a:t> (Stachenfeld, Ulanovsky, Barack, Aronov, …)</a:t>
                      </a:r>
                      <a:endParaRPr lang="en-US" dirty="0"/>
                    </a:p>
                  </a:txBody>
                  <a:tcPr/>
                </a:tc>
                <a:extLst>
                  <a:ext uri="{0D108BD9-81ED-4DB2-BD59-A6C34878D82A}">
                    <a16:rowId xmlns:a16="http://schemas.microsoft.com/office/drawing/2014/main" val="1135384127"/>
                  </a:ext>
                </a:extLst>
              </a:tr>
            </a:tbl>
          </a:graphicData>
        </a:graphic>
      </p:graphicFrame>
      <p:grpSp>
        <p:nvGrpSpPr>
          <p:cNvPr id="2062" name="Group 2061">
            <a:extLst>
              <a:ext uri="{FF2B5EF4-FFF2-40B4-BE49-F238E27FC236}">
                <a16:creationId xmlns:a16="http://schemas.microsoft.com/office/drawing/2014/main" id="{4E7B7B0F-0D24-01E6-C879-B9C2B44D3C99}"/>
              </a:ext>
            </a:extLst>
          </p:cNvPr>
          <p:cNvGrpSpPr/>
          <p:nvPr/>
        </p:nvGrpSpPr>
        <p:grpSpPr>
          <a:xfrm>
            <a:off x="27179245" y="16256068"/>
            <a:ext cx="5237939" cy="5208104"/>
            <a:chOff x="27179245" y="16256068"/>
            <a:chExt cx="5237939" cy="5208104"/>
          </a:xfrm>
        </p:grpSpPr>
        <p:pic>
          <p:nvPicPr>
            <p:cNvPr id="45" name="Picture 44" descr="A screen shot of a graph&#10;&#10;Description automatically generated with low confidence">
              <a:extLst>
                <a:ext uri="{FF2B5EF4-FFF2-40B4-BE49-F238E27FC236}">
                  <a16:creationId xmlns:a16="http://schemas.microsoft.com/office/drawing/2014/main" id="{07B15B4B-4ED2-C4C9-5603-82B4C39163A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27209080" y="16256068"/>
              <a:ext cx="5208104" cy="5208104"/>
            </a:xfrm>
            <a:prstGeom prst="rect">
              <a:avLst/>
            </a:prstGeom>
          </p:spPr>
        </p:pic>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0027AA9E-6F3E-A93C-182C-A6646EA4974B}"/>
                    </a:ext>
                  </a:extLst>
                </p:cNvPr>
                <p:cNvSpPr txBox="1"/>
                <p:nvPr/>
              </p:nvSpPr>
              <p:spPr>
                <a:xfrm>
                  <a:off x="30499266" y="20844410"/>
                  <a:ext cx="6767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dirty="0"/>
                </a:p>
              </p:txBody>
            </p:sp>
          </mc:Choice>
          <mc:Fallback>
            <p:sp>
              <p:nvSpPr>
                <p:cNvPr id="148" name="TextBox 147">
                  <a:extLst>
                    <a:ext uri="{FF2B5EF4-FFF2-40B4-BE49-F238E27FC236}">
                      <a16:creationId xmlns:a16="http://schemas.microsoft.com/office/drawing/2014/main" id="{0027AA9E-6F3E-A93C-182C-A6646EA4974B}"/>
                    </a:ext>
                  </a:extLst>
                </p:cNvPr>
                <p:cNvSpPr txBox="1">
                  <a:spLocks noRot="1" noChangeAspect="1" noMove="1" noResize="1" noEditPoints="1" noAdjustHandles="1" noChangeArrowheads="1" noChangeShapeType="1" noTextEdit="1"/>
                </p:cNvSpPr>
                <p:nvPr/>
              </p:nvSpPr>
              <p:spPr>
                <a:xfrm>
                  <a:off x="30499266" y="20844410"/>
                  <a:ext cx="676724" cy="369332"/>
                </a:xfrm>
                <a:prstGeom prst="rect">
                  <a:avLst/>
                </a:prstGeom>
                <a:blipFill>
                  <a:blip r:embed="rId87"/>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2F7B950F-A440-FC62-2869-FA8B88804F44}"/>
                    </a:ext>
                  </a:extLst>
                </p:cNvPr>
                <p:cNvSpPr txBox="1"/>
                <p:nvPr/>
              </p:nvSpPr>
              <p:spPr>
                <a:xfrm rot="16200000">
                  <a:off x="27025549" y="17966602"/>
                  <a:ext cx="6767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3</m:t>
                            </m:r>
                          </m:sub>
                        </m:sSub>
                        <m:r>
                          <a:rPr lang="en-US" b="0" i="0" smtClean="0">
                            <a:solidFill>
                              <a:schemeClr val="bg1"/>
                            </a:solidFill>
                            <a:latin typeface="Cambria Math" panose="02040503050406030204" pitchFamily="18" charset="0"/>
                          </a:rPr>
                          <m:t>)</m:t>
                        </m:r>
                      </m:oMath>
                    </m:oMathPara>
                  </a14:m>
                  <a:endParaRPr lang="en-US" dirty="0"/>
                </a:p>
              </p:txBody>
            </p:sp>
          </mc:Choice>
          <mc:Fallback>
            <p:sp>
              <p:nvSpPr>
                <p:cNvPr id="150" name="TextBox 149">
                  <a:extLst>
                    <a:ext uri="{FF2B5EF4-FFF2-40B4-BE49-F238E27FC236}">
                      <a16:creationId xmlns:a16="http://schemas.microsoft.com/office/drawing/2014/main" id="{2F7B950F-A440-FC62-2869-FA8B88804F44}"/>
                    </a:ext>
                  </a:extLst>
                </p:cNvPr>
                <p:cNvSpPr txBox="1">
                  <a:spLocks noRot="1" noChangeAspect="1" noMove="1" noResize="1" noEditPoints="1" noAdjustHandles="1" noChangeArrowheads="1" noChangeShapeType="1" noTextEdit="1"/>
                </p:cNvSpPr>
                <p:nvPr/>
              </p:nvSpPr>
              <p:spPr>
                <a:xfrm rot="16200000">
                  <a:off x="27025549" y="17966602"/>
                  <a:ext cx="676724" cy="369332"/>
                </a:xfrm>
                <a:prstGeom prst="rect">
                  <a:avLst/>
                </a:prstGeom>
                <a:blipFill>
                  <a:blip r:embed="rId88"/>
                  <a:stretch>
                    <a:fillRect r="-15000"/>
                  </a:stretch>
                </a:blipFill>
              </p:spPr>
              <p:txBody>
                <a:bodyPr/>
                <a:lstStyle/>
                <a:p>
                  <a:r>
                    <a:rPr lang="en-US">
                      <a:noFill/>
                    </a:rPr>
                    <a:t> </a:t>
                  </a:r>
                </a:p>
              </p:txBody>
            </p:sp>
          </mc:Fallback>
        </mc:AlternateContent>
      </p:grpSp>
      <p:pic>
        <p:nvPicPr>
          <p:cNvPr id="186" name="Graphic 185">
            <a:extLst>
              <a:ext uri="{FF2B5EF4-FFF2-40B4-BE49-F238E27FC236}">
                <a16:creationId xmlns:a16="http://schemas.microsoft.com/office/drawing/2014/main" id="{40290CF7-D82E-6E82-851C-4CDDA981878E}"/>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24115972" y="4341767"/>
            <a:ext cx="7173824" cy="2705706"/>
          </a:xfrm>
          <a:prstGeom prst="rect">
            <a:avLst/>
          </a:prstGeom>
        </p:spPr>
      </p:pic>
      <p:pic>
        <p:nvPicPr>
          <p:cNvPr id="2050" name="Picture 2">
            <a:extLst>
              <a:ext uri="{FF2B5EF4-FFF2-40B4-BE49-F238E27FC236}">
                <a16:creationId xmlns:a16="http://schemas.microsoft.com/office/drawing/2014/main" id="{E2BAA7A3-3D1D-9337-4752-072D665C6DD2}"/>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3768074" y="715789"/>
            <a:ext cx="1438171" cy="12440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Graphic 2051">
            <a:extLst>
              <a:ext uri="{FF2B5EF4-FFF2-40B4-BE49-F238E27FC236}">
                <a16:creationId xmlns:a16="http://schemas.microsoft.com/office/drawing/2014/main" id="{0C5F10D0-A3F1-84A8-3D41-DAD76F382C0E}"/>
              </a:ext>
            </a:extLst>
          </p:cNvPr>
          <p:cNvPicPr>
            <a:picLocks noChangeAspect="1"/>
          </p:cNvPicPr>
          <p:nvPr/>
        </p:nvPicPr>
        <p:blipFill rotWithShape="1">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48221" t="-3065"/>
          <a:stretch/>
        </p:blipFill>
        <p:spPr>
          <a:xfrm>
            <a:off x="29884971" y="10557825"/>
            <a:ext cx="2277237" cy="316243"/>
          </a:xfrm>
          <a:prstGeom prst="rect">
            <a:avLst/>
          </a:prstGeom>
        </p:spPr>
      </p:pic>
      <mc:AlternateContent xmlns:mc="http://schemas.openxmlformats.org/markup-compatibility/2006">
        <mc:Choice xmlns:a14="http://schemas.microsoft.com/office/drawing/2010/main" Requires="a14">
          <p:sp>
            <p:nvSpPr>
              <p:cNvPr id="2056" name="TextBox 2055">
                <a:extLst>
                  <a:ext uri="{FF2B5EF4-FFF2-40B4-BE49-F238E27FC236}">
                    <a16:creationId xmlns:a16="http://schemas.microsoft.com/office/drawing/2014/main" id="{01AB656F-345C-A72C-CC26-7FC7FAA3E9F7}"/>
                  </a:ext>
                </a:extLst>
              </p:cNvPr>
              <p:cNvSpPr txBox="1"/>
              <p:nvPr/>
            </p:nvSpPr>
            <p:spPr>
              <a:xfrm>
                <a:off x="18218029" y="17823989"/>
                <a:ext cx="515910"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0</m:t>
                          </m:r>
                        </m:sup>
                      </m:sSup>
                    </m:oMath>
                  </m:oMathPara>
                </a14:m>
                <a:endParaRPr lang="en-US" sz="1600" dirty="0"/>
              </a:p>
            </p:txBody>
          </p:sp>
        </mc:Choice>
        <mc:Fallback>
          <p:sp>
            <p:nvSpPr>
              <p:cNvPr id="2056" name="TextBox 2055">
                <a:extLst>
                  <a:ext uri="{FF2B5EF4-FFF2-40B4-BE49-F238E27FC236}">
                    <a16:creationId xmlns:a16="http://schemas.microsoft.com/office/drawing/2014/main" id="{01AB656F-345C-A72C-CC26-7FC7FAA3E9F7}"/>
                  </a:ext>
                </a:extLst>
              </p:cNvPr>
              <p:cNvSpPr txBox="1">
                <a:spLocks noRot="1" noChangeAspect="1" noMove="1" noResize="1" noEditPoints="1" noAdjustHandles="1" noChangeArrowheads="1" noChangeShapeType="1" noTextEdit="1"/>
              </p:cNvSpPr>
              <p:nvPr/>
            </p:nvSpPr>
            <p:spPr>
              <a:xfrm>
                <a:off x="18218029" y="17823989"/>
                <a:ext cx="515910" cy="307777"/>
              </a:xfrm>
              <a:prstGeom prst="rect">
                <a:avLst/>
              </a:prstGeom>
              <a:blipFill>
                <a:blip r:embed="rId9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7" name="TextBox 2056">
                <a:extLst>
                  <a:ext uri="{FF2B5EF4-FFF2-40B4-BE49-F238E27FC236}">
                    <a16:creationId xmlns:a16="http://schemas.microsoft.com/office/drawing/2014/main" id="{16E748A4-A2B5-D522-6300-ADDFB1A3E6ED}"/>
                  </a:ext>
                </a:extLst>
              </p:cNvPr>
              <p:cNvSpPr txBox="1"/>
              <p:nvPr/>
            </p:nvSpPr>
            <p:spPr>
              <a:xfrm>
                <a:off x="18211293" y="18771773"/>
                <a:ext cx="610487"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−3</m:t>
                          </m:r>
                        </m:sup>
                      </m:sSup>
                    </m:oMath>
                  </m:oMathPara>
                </a14:m>
                <a:endParaRPr lang="en-US" sz="1400" dirty="0"/>
              </a:p>
            </p:txBody>
          </p:sp>
        </mc:Choice>
        <mc:Fallback>
          <p:sp>
            <p:nvSpPr>
              <p:cNvPr id="2057" name="TextBox 2056">
                <a:extLst>
                  <a:ext uri="{FF2B5EF4-FFF2-40B4-BE49-F238E27FC236}">
                    <a16:creationId xmlns:a16="http://schemas.microsoft.com/office/drawing/2014/main" id="{16E748A4-A2B5-D522-6300-ADDFB1A3E6ED}"/>
                  </a:ext>
                </a:extLst>
              </p:cNvPr>
              <p:cNvSpPr txBox="1">
                <a:spLocks noRot="1" noChangeAspect="1" noMove="1" noResize="1" noEditPoints="1" noAdjustHandles="1" noChangeArrowheads="1" noChangeShapeType="1" noTextEdit="1"/>
              </p:cNvSpPr>
              <p:nvPr/>
            </p:nvSpPr>
            <p:spPr>
              <a:xfrm>
                <a:off x="18211293" y="18771773"/>
                <a:ext cx="610487" cy="307777"/>
              </a:xfrm>
              <a:prstGeom prst="rect">
                <a:avLst/>
              </a:prstGeom>
              <a:blipFill>
                <a:blip r:embed="rId9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8" name="TextBox 2057">
                <a:extLst>
                  <a:ext uri="{FF2B5EF4-FFF2-40B4-BE49-F238E27FC236}">
                    <a16:creationId xmlns:a16="http://schemas.microsoft.com/office/drawing/2014/main" id="{33DAB110-0A9E-DA8D-104A-DAE6E1DADEC6}"/>
                  </a:ext>
                </a:extLst>
              </p:cNvPr>
              <p:cNvSpPr txBox="1"/>
              <p:nvPr/>
            </p:nvSpPr>
            <p:spPr>
              <a:xfrm>
                <a:off x="15789660" y="17855249"/>
                <a:ext cx="515910"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0</m:t>
                          </m:r>
                        </m:sup>
                      </m:sSup>
                    </m:oMath>
                  </m:oMathPara>
                </a14:m>
                <a:endParaRPr lang="en-US" sz="1600" dirty="0"/>
              </a:p>
            </p:txBody>
          </p:sp>
        </mc:Choice>
        <mc:Fallback>
          <p:sp>
            <p:nvSpPr>
              <p:cNvPr id="2058" name="TextBox 2057">
                <a:extLst>
                  <a:ext uri="{FF2B5EF4-FFF2-40B4-BE49-F238E27FC236}">
                    <a16:creationId xmlns:a16="http://schemas.microsoft.com/office/drawing/2014/main" id="{33DAB110-0A9E-DA8D-104A-DAE6E1DADEC6}"/>
                  </a:ext>
                </a:extLst>
              </p:cNvPr>
              <p:cNvSpPr txBox="1">
                <a:spLocks noRot="1" noChangeAspect="1" noMove="1" noResize="1" noEditPoints="1" noAdjustHandles="1" noChangeArrowheads="1" noChangeShapeType="1" noTextEdit="1"/>
              </p:cNvSpPr>
              <p:nvPr/>
            </p:nvSpPr>
            <p:spPr>
              <a:xfrm>
                <a:off x="15789660" y="17855249"/>
                <a:ext cx="515910" cy="307777"/>
              </a:xfrm>
              <a:prstGeom prst="rect">
                <a:avLst/>
              </a:prstGeom>
              <a:blipFill>
                <a:blip r:embed="rId9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9" name="TextBox 2058">
                <a:extLst>
                  <a:ext uri="{FF2B5EF4-FFF2-40B4-BE49-F238E27FC236}">
                    <a16:creationId xmlns:a16="http://schemas.microsoft.com/office/drawing/2014/main" id="{95C0556A-9542-EF1B-1C30-4E4532275E8D}"/>
                  </a:ext>
                </a:extLst>
              </p:cNvPr>
              <p:cNvSpPr txBox="1"/>
              <p:nvPr/>
            </p:nvSpPr>
            <p:spPr>
              <a:xfrm>
                <a:off x="15782924" y="18803033"/>
                <a:ext cx="610487"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−3</m:t>
                          </m:r>
                        </m:sup>
                      </m:sSup>
                    </m:oMath>
                  </m:oMathPara>
                </a14:m>
                <a:endParaRPr lang="en-US" sz="1400" dirty="0"/>
              </a:p>
            </p:txBody>
          </p:sp>
        </mc:Choice>
        <mc:Fallback>
          <p:sp>
            <p:nvSpPr>
              <p:cNvPr id="2059" name="TextBox 2058">
                <a:extLst>
                  <a:ext uri="{FF2B5EF4-FFF2-40B4-BE49-F238E27FC236}">
                    <a16:creationId xmlns:a16="http://schemas.microsoft.com/office/drawing/2014/main" id="{95C0556A-9542-EF1B-1C30-4E4532275E8D}"/>
                  </a:ext>
                </a:extLst>
              </p:cNvPr>
              <p:cNvSpPr txBox="1">
                <a:spLocks noRot="1" noChangeAspect="1" noMove="1" noResize="1" noEditPoints="1" noAdjustHandles="1" noChangeArrowheads="1" noChangeShapeType="1" noTextEdit="1"/>
              </p:cNvSpPr>
              <p:nvPr/>
            </p:nvSpPr>
            <p:spPr>
              <a:xfrm>
                <a:off x="15782924" y="18803033"/>
                <a:ext cx="610487" cy="307777"/>
              </a:xfrm>
              <a:prstGeom prst="rect">
                <a:avLst/>
              </a:prstGeom>
              <a:blipFill>
                <a:blip r:embed="rId9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60" name="TextBox 2059">
                <a:extLst>
                  <a:ext uri="{FF2B5EF4-FFF2-40B4-BE49-F238E27FC236}">
                    <a16:creationId xmlns:a16="http://schemas.microsoft.com/office/drawing/2014/main" id="{FF90B9CD-C4AA-5DA2-71BC-C4273F103B87}"/>
                  </a:ext>
                </a:extLst>
              </p:cNvPr>
              <p:cNvSpPr txBox="1"/>
              <p:nvPr/>
            </p:nvSpPr>
            <p:spPr>
              <a:xfrm>
                <a:off x="13380560" y="17898399"/>
                <a:ext cx="515910"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0</m:t>
                          </m:r>
                        </m:sup>
                      </m:sSup>
                    </m:oMath>
                  </m:oMathPara>
                </a14:m>
                <a:endParaRPr lang="en-US" sz="1600" dirty="0"/>
              </a:p>
            </p:txBody>
          </p:sp>
        </mc:Choice>
        <mc:Fallback>
          <p:sp>
            <p:nvSpPr>
              <p:cNvPr id="2060" name="TextBox 2059">
                <a:extLst>
                  <a:ext uri="{FF2B5EF4-FFF2-40B4-BE49-F238E27FC236}">
                    <a16:creationId xmlns:a16="http://schemas.microsoft.com/office/drawing/2014/main" id="{FF90B9CD-C4AA-5DA2-71BC-C4273F103B87}"/>
                  </a:ext>
                </a:extLst>
              </p:cNvPr>
              <p:cNvSpPr txBox="1">
                <a:spLocks noRot="1" noChangeAspect="1" noMove="1" noResize="1" noEditPoints="1" noAdjustHandles="1" noChangeArrowheads="1" noChangeShapeType="1" noTextEdit="1"/>
              </p:cNvSpPr>
              <p:nvPr/>
            </p:nvSpPr>
            <p:spPr>
              <a:xfrm>
                <a:off x="13380560" y="17898399"/>
                <a:ext cx="515910" cy="307777"/>
              </a:xfrm>
              <a:prstGeom prst="rect">
                <a:avLst/>
              </a:prstGeom>
              <a:blipFill>
                <a:blip r:embed="rId9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61" name="TextBox 2060">
                <a:extLst>
                  <a:ext uri="{FF2B5EF4-FFF2-40B4-BE49-F238E27FC236}">
                    <a16:creationId xmlns:a16="http://schemas.microsoft.com/office/drawing/2014/main" id="{BDD4022C-7A81-221E-83E1-CD877E2783E5}"/>
                  </a:ext>
                </a:extLst>
              </p:cNvPr>
              <p:cNvSpPr txBox="1"/>
              <p:nvPr/>
            </p:nvSpPr>
            <p:spPr>
              <a:xfrm>
                <a:off x="13373824" y="18846183"/>
                <a:ext cx="610487"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−3</m:t>
                          </m:r>
                        </m:sup>
                      </m:sSup>
                    </m:oMath>
                  </m:oMathPara>
                </a14:m>
                <a:endParaRPr lang="en-US" sz="1400" dirty="0"/>
              </a:p>
            </p:txBody>
          </p:sp>
        </mc:Choice>
        <mc:Fallback>
          <p:sp>
            <p:nvSpPr>
              <p:cNvPr id="2061" name="TextBox 2060">
                <a:extLst>
                  <a:ext uri="{FF2B5EF4-FFF2-40B4-BE49-F238E27FC236}">
                    <a16:creationId xmlns:a16="http://schemas.microsoft.com/office/drawing/2014/main" id="{BDD4022C-7A81-221E-83E1-CD877E2783E5}"/>
                  </a:ext>
                </a:extLst>
              </p:cNvPr>
              <p:cNvSpPr txBox="1">
                <a:spLocks noRot="1" noChangeAspect="1" noMove="1" noResize="1" noEditPoints="1" noAdjustHandles="1" noChangeArrowheads="1" noChangeShapeType="1" noTextEdit="1"/>
              </p:cNvSpPr>
              <p:nvPr/>
            </p:nvSpPr>
            <p:spPr>
              <a:xfrm>
                <a:off x="13373824" y="18846183"/>
                <a:ext cx="610487" cy="307777"/>
              </a:xfrm>
              <a:prstGeom prst="rect">
                <a:avLst/>
              </a:prstGeom>
              <a:blipFill>
                <a:blip r:embed="rId9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8971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48" name="TextShape 2"/>
          <p:cNvSpPr txBox="1"/>
          <p:nvPr/>
        </p:nvSpPr>
        <p:spPr>
          <a:xfrm>
            <a:off x="8301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1 (sizes):</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Posters boards are 48” tall and 96” wide, but we recommend you leave a little border since you may not be able to pin at the vertical edge. Since PowerPoint does not let one define such a large paper size, this template is designed to be printed at 200%, yielding a 46” x94” poster. You can scale it up or down a bit (e.g. 42” is a common paper size at </a:t>
            </a:r>
            <a:r>
              <a:rPr lang="en-US" sz="3200" b="0" strike="noStrike" spc="-1" dirty="0" err="1">
                <a:solidFill>
                  <a:srgbClr val="000000"/>
                </a:solidFill>
                <a:latin typeface="Arial"/>
                <a:ea typeface="MS PGothic"/>
              </a:rPr>
              <a:t>FexEd</a:t>
            </a:r>
            <a:r>
              <a:rPr lang="en-US" sz="3200" b="0" strike="noStrike" spc="-1" dirty="0">
                <a:solidFill>
                  <a:srgbClr val="000000"/>
                </a:solidFill>
                <a:latin typeface="Arial"/>
                <a:ea typeface="MS PGothic"/>
              </a:rPr>
              <a:t>). Note there is no direct international A0.. A1 equivalent. The poster size is approximately three A0 boards next to each other, i.e., each column in this example is about one A0 board.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Ideally you want to keep it very readable: this is not your paper, it is a poster. 32pt here (64 final printing) is good for most text:</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Sub-bullets are 28 here (56 final)</a:t>
            </a:r>
            <a:endParaRPr lang="en-US" sz="28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Don’t use smaller than 24pt in this template (which is 48pt in final printing at 200%)</a:t>
            </a:r>
            <a:endParaRPr lang="en-US" sz="24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Insert plenty of graphics and any math you need</a:t>
            </a:r>
            <a:endParaRPr lang="en-US" sz="2400" b="0" strike="noStrike" spc="-1" dirty="0">
              <a:solidFill>
                <a:srgbClr val="000000"/>
              </a:solidFill>
              <a:latin typeface="Calibri"/>
            </a:endParaRPr>
          </a:p>
          <a:p>
            <a:pPr marL="973080" indent="-564840">
              <a:lnSpc>
                <a:spcPct val="100000"/>
              </a:lnSpc>
              <a:spcBef>
                <a:spcPts val="380"/>
              </a:spcBef>
              <a:tabLst>
                <a:tab pos="0" algn="l"/>
              </a:tabLst>
            </a:pPr>
            <a:endParaRPr lang="en-US" sz="24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When inserting graphics or equations, keep the resolution high (remember this will be printed at 200%). If you can see blocking artifacts at 400% magnification in PowerPoint, consider finding better graphics. This is an example of BAD/LOW RES GRAPHICS</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Leave enough margin for pushpin and remember many big plotters cannot get within .5” of the actual paper edge.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colored backgrounds and such but they generally reduce readability.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what ever fonts you like.</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San Serif fonts like Arial are more readable from a distance, </a:t>
            </a:r>
            <a:endParaRPr lang="en-US" sz="28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Times New Roman"/>
                <a:ea typeface="MS PGothic"/>
              </a:rPr>
              <a:t>Serif fonts like times may look more consistent with your mathematics</a:t>
            </a:r>
            <a:endParaRPr lang="en-US" sz="2800" b="0" strike="noStrike" spc="-1" dirty="0">
              <a:solidFill>
                <a:srgbClr val="000000"/>
              </a:solidFill>
              <a:latin typeface="Calibri"/>
            </a:endParaRPr>
          </a:p>
        </p:txBody>
      </p:sp>
      <p:sp>
        <p:nvSpPr>
          <p:cNvPr id="49" name="TextShape 3"/>
          <p:cNvSpPr txBox="1"/>
          <p:nvPr/>
        </p:nvSpPr>
        <p:spPr>
          <a:xfrm>
            <a:off x="151257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2 (layout):</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Remember the poster session will be crowded so design the poster to be read in columns so people can read what is in front of them and move left to right to get the whole story.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 poster should use photos, figures, and tables to tell the story of the study. For clarity, present the information in a sequence that is easy to follow.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endParaRPr lang="en-US" sz="3200" b="0" strike="noStrike" spc="-1" dirty="0">
              <a:solidFill>
                <a:srgbClr val="000000"/>
              </a:solidFill>
              <a:latin typeface="Calibri"/>
            </a:endParaRPr>
          </a:p>
          <a:p>
            <a:pPr marL="565200" indent="-564840">
              <a:lnSpc>
                <a:spcPct val="100000"/>
              </a:lnSpc>
              <a:spcBef>
                <a:spcPts val="581"/>
              </a:spcBef>
              <a:tabLst>
                <a:tab pos="0" algn="l"/>
              </a:tabLst>
            </a:pPr>
            <a:endParaRPr lang="en-US" sz="3200" b="0" strike="noStrike" spc="-1" dirty="0">
              <a:solidFill>
                <a:srgbClr val="000000"/>
              </a:solidFill>
              <a:latin typeface="Calibri"/>
            </a:endParaRPr>
          </a:p>
        </p:txBody>
      </p:sp>
      <p:sp>
        <p:nvSpPr>
          <p:cNvPr id="50" name="TextShape 4"/>
          <p:cNvSpPr txBox="1"/>
          <p:nvPr/>
        </p:nvSpPr>
        <p:spPr>
          <a:xfrm>
            <a:off x="29421000" y="3462480"/>
            <a:ext cx="13415760" cy="17441640"/>
          </a:xfrm>
          <a:prstGeom prst="rect">
            <a:avLst/>
          </a:prstGeom>
          <a:noFill/>
          <a:ln>
            <a:noFill/>
          </a:ln>
        </p:spPr>
        <p:txBody>
          <a:bodyPr lIns="294840" tIns="147600" rIns="294840" bIns="147600">
            <a:no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Section 3:</a:t>
            </a:r>
            <a:endParaRPr lang="en-US" sz="40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Include more figures than are in the paper so you can talk to them.  Include things that are not in the paper and then encourage them to read the paper. Don’t try to just put all the paper here.   </a:t>
            </a:r>
            <a:endParaRPr lang="en-US" sz="3200" b="0" strike="noStrike" spc="-1">
              <a:solidFill>
                <a:srgbClr val="000000"/>
              </a:solidFill>
              <a:latin typeface="Calibri"/>
            </a:endParaRPr>
          </a:p>
          <a:p>
            <a:pPr marL="565200" indent="-564840">
              <a:lnSpc>
                <a:spcPct val="100000"/>
              </a:lnSpc>
              <a:spcBef>
                <a:spcPts val="641"/>
              </a:spcBef>
              <a:tabLst>
                <a:tab pos="0" algn="l"/>
              </a:tabLst>
            </a:pPr>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People will likely have already seen your posted video, so the poster can serve as a talking point for you.</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Remember Poster boards look like this.. This is your canvas. Paint us a picture of your work. </a:t>
            </a:r>
            <a:endParaRPr lang="en-US" sz="3200" b="0" strike="noStrike" spc="-1">
              <a:solidFill>
                <a:srgbClr val="000000"/>
              </a:solidFill>
              <a:latin typeface="Calibri"/>
            </a:endParaRPr>
          </a:p>
          <a:p>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indent="-564840">
              <a:lnSpc>
                <a:spcPct val="100000"/>
              </a:lnSpc>
              <a:spcBef>
                <a:spcPts val="581"/>
              </a:spcBef>
              <a:tabLst>
                <a:tab pos="0" algn="l"/>
              </a:tabLst>
            </a:pPr>
            <a:endParaRPr lang="en-US" sz="3200" b="0" strike="noStrike" spc="-1">
              <a:solidFill>
                <a:srgbClr val="000000"/>
              </a:solidFill>
              <a:latin typeface="Calibri"/>
            </a:endParaRPr>
          </a:p>
        </p:txBody>
      </p:sp>
      <p:pic>
        <p:nvPicPr>
          <p:cNvPr id="51" name="Picture 17"/>
          <p:cNvPicPr/>
          <p:nvPr/>
        </p:nvPicPr>
        <p:blipFill>
          <a:blip r:embed="rId3"/>
          <a:stretch/>
        </p:blipFill>
        <p:spPr>
          <a:xfrm>
            <a:off x="4329000" y="13689000"/>
            <a:ext cx="7024320" cy="2160360"/>
          </a:xfrm>
          <a:prstGeom prst="rect">
            <a:avLst/>
          </a:prstGeom>
          <a:ln>
            <a:noFill/>
          </a:ln>
        </p:spPr>
      </p:pic>
      <p:pic>
        <p:nvPicPr>
          <p:cNvPr id="52" name="Picture 10"/>
          <p:cNvPicPr/>
          <p:nvPr/>
        </p:nvPicPr>
        <p:blipFill>
          <a:blip r:embed="rId4"/>
          <a:srcRect l="7201" t="5242" r="7201" b="11502"/>
          <a:stretch/>
        </p:blipFill>
        <p:spPr>
          <a:xfrm>
            <a:off x="15738480" y="14007960"/>
            <a:ext cx="10981800" cy="5886000"/>
          </a:xfrm>
          <a:prstGeom prst="rect">
            <a:avLst/>
          </a:prstGeom>
          <a:ln>
            <a:noFill/>
          </a:ln>
        </p:spPr>
      </p:pic>
      <p:pic>
        <p:nvPicPr>
          <p:cNvPr id="53" name="Picture 8"/>
          <p:cNvPicPr/>
          <p:nvPr/>
        </p:nvPicPr>
        <p:blipFill>
          <a:blip r:embed="rId5"/>
          <a:stretch/>
        </p:blipFill>
        <p:spPr>
          <a:xfrm>
            <a:off x="36018360" y="11602440"/>
            <a:ext cx="7251840" cy="4856400"/>
          </a:xfrm>
          <a:prstGeom prst="rect">
            <a:avLst/>
          </a:prstGeom>
          <a:ln>
            <a:noFill/>
          </a:ln>
        </p:spPr>
      </p:pic>
      <p:sp>
        <p:nvSpPr>
          <p:cNvPr id="54" name="CustomShape 5"/>
          <p:cNvSpPr/>
          <p:nvPr/>
        </p:nvSpPr>
        <p:spPr>
          <a:xfrm>
            <a:off x="405000" y="1371600"/>
            <a:ext cx="7101000" cy="748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565200" indent="-564840">
              <a:lnSpc>
                <a:spcPct val="80000"/>
              </a:lnSpc>
              <a:tabLst>
                <a:tab pos="0" algn="l"/>
              </a:tabLst>
            </a:pPr>
            <a:r>
              <a:rPr lang="en-US" sz="5400" b="1" strike="noStrike" spc="-1">
                <a:solidFill>
                  <a:srgbClr val="0000FF"/>
                </a:solidFill>
                <a:latin typeface="Arial"/>
                <a:ea typeface="ＭＳ Ｐゴシック"/>
              </a:rPr>
              <a:t>School Logo here</a:t>
            </a:r>
            <a:endParaRPr lang="en-US" sz="5400" b="0" strike="noStrike" spc="-1">
              <a:latin typeface="Arial"/>
            </a:endParaRPr>
          </a:p>
        </p:txBody>
      </p:sp>
      <p:sp>
        <p:nvSpPr>
          <p:cNvPr id="55" name="CustomShape 6"/>
          <p:cNvSpPr/>
          <p:nvPr/>
        </p:nvSpPr>
        <p:spPr>
          <a:xfrm>
            <a:off x="29637720" y="15100920"/>
            <a:ext cx="13415760" cy="6582600"/>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Summary/Conclusion</a:t>
            </a:r>
            <a:endParaRPr lang="en-US" sz="4000" b="0" strike="noStrike" spc="-1">
              <a:latin typeface="Arial"/>
            </a:endParaRPr>
          </a:p>
          <a:p>
            <a:pPr marL="565200" indent="-564840">
              <a:lnSpc>
                <a:spcPct val="80000"/>
              </a:lnSpc>
              <a:spcBef>
                <a:spcPts val="799"/>
              </a:spcBef>
              <a:tabLst>
                <a:tab pos="0" algn="l"/>
              </a:tabLst>
            </a:pPr>
            <a:endParaRPr lang="en-US" sz="40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contributions</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results (if applicable)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1" strike="noStrike" spc="-1">
                <a:solidFill>
                  <a:srgbClr val="000000"/>
                </a:solidFill>
                <a:latin typeface="Arial"/>
                <a:ea typeface="MS PGothic"/>
              </a:rPr>
              <a:t>You an add in links to additional videos, code, or project website (or QR code)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a:lnSpc>
                <a:spcPct val="100000"/>
              </a:lnSpc>
              <a:spcBef>
                <a:spcPts val="799"/>
              </a:spcBef>
              <a:tabLst>
                <a:tab pos="0" algn="l"/>
              </a:tabLst>
            </a:pPr>
            <a:r>
              <a:rPr lang="en-US" sz="4000" b="1" strike="noStrike" spc="-1">
                <a:solidFill>
                  <a:srgbClr val="0000FF"/>
                </a:solidFill>
                <a:latin typeface="Arial"/>
                <a:ea typeface="MS PGothic"/>
              </a:rPr>
              <a:t>References</a:t>
            </a: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marL="565200" indent="-564840">
              <a:lnSpc>
                <a:spcPct val="100000"/>
              </a:lnSpc>
              <a:spcBef>
                <a:spcPts val="581"/>
              </a:spcBef>
              <a:tabLst>
                <a:tab pos="0" algn="l"/>
              </a:tabLst>
            </a:pPr>
            <a:endParaRPr lang="en-US" sz="4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B3B45E-3D14-7105-3B01-B69C792208AE}"/>
              </a:ext>
            </a:extLst>
          </p:cNvPr>
          <p:cNvSpPr txBox="1"/>
          <p:nvPr/>
        </p:nvSpPr>
        <p:spPr>
          <a:xfrm>
            <a:off x="21044452" y="13749308"/>
            <a:ext cx="6904987" cy="923330"/>
          </a:xfrm>
          <a:prstGeom prst="rect">
            <a:avLst/>
          </a:prstGeom>
          <a:noFill/>
        </p:spPr>
        <p:txBody>
          <a:bodyPr wrap="square" rtlCol="0">
            <a:spAutoFit/>
          </a:bodyPr>
          <a:lstStyle/>
          <a:p>
            <a:r>
              <a:rPr lang="en-US" sz="5400" dirty="0"/>
              <a:t>Statistical inference</a:t>
            </a:r>
          </a:p>
        </p:txBody>
      </p:sp>
      <p:cxnSp>
        <p:nvCxnSpPr>
          <p:cNvPr id="16" name="Straight Arrow Connector 15">
            <a:extLst>
              <a:ext uri="{FF2B5EF4-FFF2-40B4-BE49-F238E27FC236}">
                <a16:creationId xmlns:a16="http://schemas.microsoft.com/office/drawing/2014/main" id="{86F08CD8-D2C7-45F3-6360-98907617F389}"/>
              </a:ext>
            </a:extLst>
          </p:cNvPr>
          <p:cNvCxnSpPr>
            <a:cxnSpLocks/>
          </p:cNvCxnSpPr>
          <p:nvPr/>
        </p:nvCxnSpPr>
        <p:spPr>
          <a:xfrm>
            <a:off x="9289776" y="10627247"/>
            <a:ext cx="0" cy="6301254"/>
          </a:xfrm>
          <a:prstGeom prst="straightConnector1">
            <a:avLst/>
          </a:prstGeom>
          <a:ln w="76200">
            <a:tailEnd type="triangle" w="lg" len="lg"/>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5705B93D-18D5-891A-1410-5334E73E02F2}"/>
              </a:ext>
            </a:extLst>
          </p:cNvPr>
          <p:cNvSpPr/>
          <p:nvPr/>
        </p:nvSpPr>
        <p:spPr>
          <a:xfrm>
            <a:off x="10501744" y="10627247"/>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Latent cognitive variables (goals values, beliefs)</a:t>
            </a:r>
          </a:p>
        </p:txBody>
      </p:sp>
      <p:sp>
        <p:nvSpPr>
          <p:cNvPr id="23" name="Rectangle: Rounded Corners 22">
            <a:extLst>
              <a:ext uri="{FF2B5EF4-FFF2-40B4-BE49-F238E27FC236}">
                <a16:creationId xmlns:a16="http://schemas.microsoft.com/office/drawing/2014/main" id="{40BA0BF1-CBC5-7C1D-673A-7B89CBBD7C3A}"/>
              </a:ext>
            </a:extLst>
          </p:cNvPr>
          <p:cNvSpPr/>
          <p:nvPr/>
        </p:nvSpPr>
        <p:spPr>
          <a:xfrm>
            <a:off x="10501744" y="13049005"/>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Behavioral and neural data</a:t>
            </a:r>
          </a:p>
        </p:txBody>
      </p:sp>
      <p:sp>
        <p:nvSpPr>
          <p:cNvPr id="24" name="Rectangle: Rounded Corners 23">
            <a:extLst>
              <a:ext uri="{FF2B5EF4-FFF2-40B4-BE49-F238E27FC236}">
                <a16:creationId xmlns:a16="http://schemas.microsoft.com/office/drawing/2014/main" id="{5D923FD2-4A36-EDB1-C1B0-82AE2EC33E91}"/>
              </a:ext>
            </a:extLst>
          </p:cNvPr>
          <p:cNvSpPr/>
          <p:nvPr/>
        </p:nvSpPr>
        <p:spPr>
          <a:xfrm>
            <a:off x="10552187" y="15470763"/>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Limited observations </a:t>
            </a:r>
          </a:p>
        </p:txBody>
      </p:sp>
      <p:cxnSp>
        <p:nvCxnSpPr>
          <p:cNvPr id="28" name="Straight Arrow Connector 27">
            <a:extLst>
              <a:ext uri="{FF2B5EF4-FFF2-40B4-BE49-F238E27FC236}">
                <a16:creationId xmlns:a16="http://schemas.microsoft.com/office/drawing/2014/main" id="{F82A700D-9F03-468E-AE9B-BC7CD9004D35}"/>
              </a:ext>
            </a:extLst>
          </p:cNvPr>
          <p:cNvCxnSpPr>
            <a:cxnSpLocks/>
          </p:cNvCxnSpPr>
          <p:nvPr/>
        </p:nvCxnSpPr>
        <p:spPr>
          <a:xfrm flipV="1">
            <a:off x="20513456" y="10624434"/>
            <a:ext cx="0" cy="6476346"/>
          </a:xfrm>
          <a:prstGeom prst="straightConnector1">
            <a:avLst/>
          </a:prstGeom>
          <a:ln w="76200">
            <a:prstDash val="dash"/>
            <a:tailEnd type="triangle" w="lg" len="lg"/>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FC57053-72F4-BB61-7AA2-EC3CBAB8331E}"/>
              </a:ext>
            </a:extLst>
          </p:cNvPr>
          <p:cNvSpPr txBox="1"/>
          <p:nvPr/>
        </p:nvSpPr>
        <p:spPr>
          <a:xfrm flipH="1">
            <a:off x="31555509" y="5883642"/>
            <a:ext cx="5595149" cy="9325630"/>
          </a:xfrm>
          <a:prstGeom prst="rect">
            <a:avLst/>
          </a:prstGeom>
          <a:noFill/>
        </p:spPr>
        <p:txBody>
          <a:bodyPr wrap="square" rtlCol="0">
            <a:spAutoFit/>
          </a:bodyPr>
          <a:lstStyle/>
          <a:p>
            <a:r>
              <a:rPr lang="en-US" sz="2400" dirty="0"/>
              <a:t>We simulated two different foraging strategies</a:t>
            </a:r>
          </a:p>
          <a:p>
            <a:pPr marL="742950" indent="-742950">
              <a:buFont typeface="+mj-lt"/>
              <a:buAutoNum type="arabicPeriod"/>
            </a:pPr>
            <a:r>
              <a:rPr lang="en-US" sz="2400" b="1" dirty="0"/>
              <a:t>Communicators</a:t>
            </a:r>
            <a:r>
              <a:rPr lang="en-US" sz="2400" dirty="0"/>
              <a:t> share with other birds the locations of food rewards they can see</a:t>
            </a:r>
          </a:p>
          <a:p>
            <a:pPr marL="742950" indent="-742950">
              <a:buFont typeface="+mj-lt"/>
              <a:buAutoNum type="arabicPeriod"/>
            </a:pPr>
            <a:r>
              <a:rPr lang="en-US" sz="2400" b="1" dirty="0"/>
              <a:t>Ignorers </a:t>
            </a:r>
            <a:r>
              <a:rPr lang="en-US" sz="2400" dirty="0"/>
              <a:t>care only about food</a:t>
            </a:r>
          </a:p>
          <a:p>
            <a:endParaRPr lang="en-US" sz="2400" dirty="0"/>
          </a:p>
          <a:p>
            <a:r>
              <a:rPr lang="en-US" sz="2400" dirty="0"/>
              <a:t>Key results:</a:t>
            </a:r>
          </a:p>
          <a:p>
            <a:pPr marL="571500" indent="-571500">
              <a:buFont typeface="Arial" panose="020B0604020202020204" pitchFamily="34" charset="0"/>
              <a:buChar char="•"/>
            </a:pPr>
            <a:r>
              <a:rPr lang="en-US" sz="2400" dirty="0"/>
              <a:t>Communicators foraged more successfully than ignorers.</a:t>
            </a:r>
          </a:p>
          <a:p>
            <a:pPr marL="571500" indent="-571500">
              <a:buFont typeface="Arial" panose="020B0604020202020204" pitchFamily="34" charset="0"/>
              <a:buChar char="•"/>
            </a:pPr>
            <a:r>
              <a:rPr lang="en-US" sz="2400" dirty="0"/>
              <a:t>The benefits of communication are more pronounced in clustered food environments. </a:t>
            </a:r>
          </a:p>
          <a:p>
            <a:pPr marL="571500" indent="-571500">
              <a:buFont typeface="Arial" panose="020B0604020202020204" pitchFamily="34" charset="0"/>
              <a:buChar char="•"/>
            </a:pPr>
            <a:endParaRPr lang="en-US" sz="2400" dirty="0"/>
          </a:p>
          <a:p>
            <a:r>
              <a:rPr lang="en-US" sz="2400" dirty="0"/>
              <a:t>Implication: inference algorithms should be able to infer whether birds in a flock are communicating </a:t>
            </a:r>
          </a:p>
          <a:p>
            <a:endParaRPr lang="en-US" sz="2400" dirty="0"/>
          </a:p>
          <a:p>
            <a:r>
              <a:rPr lang="en-US" sz="2400" dirty="0"/>
              <a:t>Inference questions for future work: </a:t>
            </a:r>
          </a:p>
          <a:p>
            <a:pPr marL="285750" indent="-285750">
              <a:buFont typeface="Arial" panose="020B0604020202020204" pitchFamily="34" charset="0"/>
              <a:buChar char="•"/>
            </a:pPr>
            <a:r>
              <a:rPr lang="en-US" sz="2400" dirty="0"/>
              <a:t>Are the birds communicating? </a:t>
            </a:r>
          </a:p>
          <a:p>
            <a:pPr marL="285750" indent="-285750">
              <a:buFont typeface="Arial" panose="020B0604020202020204" pitchFamily="34" charset="0"/>
              <a:buChar char="•"/>
            </a:pPr>
            <a:r>
              <a:rPr lang="en-US" sz="2400" dirty="0"/>
              <a:t>To what extent do the birds value information about rewards from other birds versus from their own experience? </a:t>
            </a:r>
          </a:p>
          <a:p>
            <a:endParaRPr lang="en-US" sz="2400" dirty="0"/>
          </a:p>
        </p:txBody>
      </p:sp>
      <p:sp>
        <p:nvSpPr>
          <p:cNvPr id="32" name="TextBox 31">
            <a:extLst>
              <a:ext uri="{FF2B5EF4-FFF2-40B4-BE49-F238E27FC236}">
                <a16:creationId xmlns:a16="http://schemas.microsoft.com/office/drawing/2014/main" id="{25BF7268-641D-58D8-D660-6F74E282C4B3}"/>
              </a:ext>
            </a:extLst>
          </p:cNvPr>
          <p:cNvSpPr txBox="1"/>
          <p:nvPr/>
        </p:nvSpPr>
        <p:spPr>
          <a:xfrm flipH="1">
            <a:off x="21699370" y="2016502"/>
            <a:ext cx="5595149" cy="8956298"/>
          </a:xfrm>
          <a:prstGeom prst="rect">
            <a:avLst/>
          </a:prstGeom>
          <a:noFill/>
        </p:spPr>
        <p:txBody>
          <a:bodyPr wrap="square" rtlCol="0">
            <a:spAutoFit/>
          </a:bodyPr>
          <a:lstStyle/>
          <a:p>
            <a:r>
              <a:rPr lang="en-US" sz="2400" dirty="0"/>
              <a:t>We simulated two different foraging strategies</a:t>
            </a:r>
          </a:p>
          <a:p>
            <a:pPr marL="742950" indent="-742950">
              <a:buFont typeface="+mj-lt"/>
              <a:buAutoNum type="arabicPeriod"/>
            </a:pPr>
            <a:r>
              <a:rPr lang="en-US" sz="2400" b="1" dirty="0"/>
              <a:t>Communicators</a:t>
            </a:r>
            <a:r>
              <a:rPr lang="en-US" sz="2400" dirty="0"/>
              <a:t> share with other birds the locations of food rewards they can see</a:t>
            </a:r>
          </a:p>
          <a:p>
            <a:pPr marL="742950" indent="-742950">
              <a:buFont typeface="+mj-lt"/>
              <a:buAutoNum type="arabicPeriod"/>
            </a:pPr>
            <a:r>
              <a:rPr lang="en-US" sz="2400" b="1" dirty="0"/>
              <a:t>Ignorers </a:t>
            </a:r>
            <a:r>
              <a:rPr lang="en-US" sz="2400" dirty="0"/>
              <a:t>care only about food</a:t>
            </a:r>
          </a:p>
          <a:p>
            <a:endParaRPr lang="en-US" sz="2400" dirty="0"/>
          </a:p>
          <a:p>
            <a:r>
              <a:rPr lang="en-US" sz="2400" dirty="0"/>
              <a:t>Key results:</a:t>
            </a:r>
          </a:p>
          <a:p>
            <a:pPr marL="571500" indent="-571500">
              <a:buFont typeface="Arial" panose="020B0604020202020204" pitchFamily="34" charset="0"/>
              <a:buChar char="•"/>
            </a:pPr>
            <a:r>
              <a:rPr lang="en-US" sz="2400" dirty="0"/>
              <a:t>Communicators foraged more successfully than ignorers.</a:t>
            </a:r>
          </a:p>
          <a:p>
            <a:pPr marL="571500" indent="-571500">
              <a:buFont typeface="Arial" panose="020B0604020202020204" pitchFamily="34" charset="0"/>
              <a:buChar char="•"/>
            </a:pPr>
            <a:r>
              <a:rPr lang="en-US" sz="2400" dirty="0"/>
              <a:t>The benefits of communication are more pronounced in clustered food environments. </a:t>
            </a:r>
          </a:p>
          <a:p>
            <a:pPr marL="571500" indent="-571500">
              <a:buFont typeface="Arial" panose="020B0604020202020204" pitchFamily="34" charset="0"/>
              <a:buChar char="•"/>
            </a:pPr>
            <a:endParaRPr lang="en-US" sz="2400" dirty="0"/>
          </a:p>
          <a:p>
            <a:r>
              <a:rPr lang="en-US" sz="2400" dirty="0"/>
              <a:t>Implication: inference algorithms should be able to infer whether birds in a flock are communicating </a:t>
            </a:r>
          </a:p>
          <a:p>
            <a:endParaRPr lang="en-US" sz="2400" dirty="0"/>
          </a:p>
          <a:p>
            <a:r>
              <a:rPr lang="en-US" sz="2400" dirty="0"/>
              <a:t>Inference questions for future work: </a:t>
            </a:r>
          </a:p>
          <a:p>
            <a:pPr marL="285750" indent="-285750">
              <a:buFont typeface="Arial" panose="020B0604020202020204" pitchFamily="34" charset="0"/>
              <a:buChar char="•"/>
            </a:pPr>
            <a:r>
              <a:rPr lang="en-US" sz="2400" dirty="0"/>
              <a:t>To what extent do the birds value information about rewards from other birds versus from their own experience? </a:t>
            </a:r>
          </a:p>
          <a:p>
            <a:endParaRPr lang="en-US" sz="2400" dirty="0"/>
          </a:p>
        </p:txBody>
      </p:sp>
      <p:pic>
        <p:nvPicPr>
          <p:cNvPr id="2" name="Graphic 1">
            <a:extLst>
              <a:ext uri="{FF2B5EF4-FFF2-40B4-BE49-F238E27FC236}">
                <a16:creationId xmlns:a16="http://schemas.microsoft.com/office/drawing/2014/main" id="{F2B87418-4216-7D98-C744-05E87F3FA1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554" y="478463"/>
            <a:ext cx="8192797" cy="906580"/>
          </a:xfrm>
          <a:prstGeom prst="rect">
            <a:avLst/>
          </a:prstGeom>
        </p:spPr>
      </p:pic>
      <p:grpSp>
        <p:nvGrpSpPr>
          <p:cNvPr id="12" name="Group 11">
            <a:extLst>
              <a:ext uri="{FF2B5EF4-FFF2-40B4-BE49-F238E27FC236}">
                <a16:creationId xmlns:a16="http://schemas.microsoft.com/office/drawing/2014/main" id="{8138D9DF-217D-D1AA-8E22-CF80263C1EBE}"/>
              </a:ext>
            </a:extLst>
          </p:cNvPr>
          <p:cNvGrpSpPr/>
          <p:nvPr/>
        </p:nvGrpSpPr>
        <p:grpSpPr>
          <a:xfrm>
            <a:off x="1522564" y="2774806"/>
            <a:ext cx="18659663" cy="6713275"/>
            <a:chOff x="2591006" y="2788534"/>
            <a:chExt cx="18659663" cy="6713275"/>
          </a:xfrm>
        </p:grpSpPr>
        <p:cxnSp>
          <p:nvCxnSpPr>
            <p:cNvPr id="13" name="Straight Arrow Connector 12">
              <a:extLst>
                <a:ext uri="{FF2B5EF4-FFF2-40B4-BE49-F238E27FC236}">
                  <a16:creationId xmlns:a16="http://schemas.microsoft.com/office/drawing/2014/main" id="{82CD4BAA-7CBE-633B-890D-A2BDAC24EA69}"/>
                </a:ext>
              </a:extLst>
            </p:cNvPr>
            <p:cNvCxnSpPr/>
            <p:nvPr/>
          </p:nvCxnSpPr>
          <p:spPr>
            <a:xfrm>
              <a:off x="3564835" y="3180522"/>
              <a:ext cx="0" cy="632128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B4B6B9E-EB09-A253-4B08-757F04AAEC10}"/>
                </a:ext>
              </a:extLst>
            </p:cNvPr>
            <p:cNvSpPr txBox="1"/>
            <p:nvPr/>
          </p:nvSpPr>
          <p:spPr>
            <a:xfrm>
              <a:off x="14345682" y="5913408"/>
              <a:ext cx="6904987" cy="923330"/>
            </a:xfrm>
            <a:prstGeom prst="rect">
              <a:avLst/>
            </a:prstGeom>
            <a:noFill/>
          </p:spPr>
          <p:txBody>
            <a:bodyPr wrap="square" rtlCol="0">
              <a:spAutoFit/>
            </a:bodyPr>
            <a:lstStyle/>
            <a:p>
              <a:r>
                <a:rPr lang="en-US" sz="5400" dirty="0"/>
                <a:t>Statistical inference</a:t>
              </a:r>
            </a:p>
          </p:txBody>
        </p:sp>
        <p:cxnSp>
          <p:nvCxnSpPr>
            <p:cNvPr id="17" name="Straight Arrow Connector 16">
              <a:extLst>
                <a:ext uri="{FF2B5EF4-FFF2-40B4-BE49-F238E27FC236}">
                  <a16:creationId xmlns:a16="http://schemas.microsoft.com/office/drawing/2014/main" id="{F41ABD1C-E2E2-AFCC-CC35-8F9BFA90EA7D}"/>
                </a:ext>
              </a:extLst>
            </p:cNvPr>
            <p:cNvCxnSpPr>
              <a:cxnSpLocks/>
            </p:cNvCxnSpPr>
            <p:nvPr/>
          </p:nvCxnSpPr>
          <p:spPr>
            <a:xfrm>
              <a:off x="2591006" y="2791347"/>
              <a:ext cx="0" cy="6301254"/>
            </a:xfrm>
            <a:prstGeom prst="straightConnector1">
              <a:avLst/>
            </a:prstGeom>
            <a:ln w="76200">
              <a:tailEnd type="triangle" w="lg" len="lg"/>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24DD186D-CDB7-8DA4-178D-809196EC630E}"/>
                </a:ext>
              </a:extLst>
            </p:cNvPr>
            <p:cNvSpPr/>
            <p:nvPr/>
          </p:nvSpPr>
          <p:spPr>
            <a:xfrm>
              <a:off x="3802974" y="2791347"/>
              <a:ext cx="8163340" cy="1630017"/>
            </a:xfrm>
            <a:prstGeom prst="roundRect">
              <a:avLst/>
            </a:prstGeom>
            <a:solidFill>
              <a:schemeClr val="accent2">
                <a:lumMod val="20000"/>
                <a:lumOff val="80000"/>
              </a:schemeClr>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400" dirty="0"/>
                <a:t>Latent cognitive variables (goals values, beliefs)</a:t>
              </a:r>
            </a:p>
          </p:txBody>
        </p:sp>
        <p:sp>
          <p:nvSpPr>
            <p:cNvPr id="19" name="Rectangle: Rounded Corners 18">
              <a:extLst>
                <a:ext uri="{FF2B5EF4-FFF2-40B4-BE49-F238E27FC236}">
                  <a16:creationId xmlns:a16="http://schemas.microsoft.com/office/drawing/2014/main" id="{5696189C-BF32-D5E6-FA3F-73A88618A951}"/>
                </a:ext>
              </a:extLst>
            </p:cNvPr>
            <p:cNvSpPr/>
            <p:nvPr/>
          </p:nvSpPr>
          <p:spPr>
            <a:xfrm>
              <a:off x="3802974" y="5213105"/>
              <a:ext cx="8163340" cy="1630017"/>
            </a:xfrm>
            <a:prstGeom prst="roundRect">
              <a:avLst/>
            </a:prstGeom>
            <a:solidFill>
              <a:schemeClr val="accent2">
                <a:lumMod val="20000"/>
                <a:lumOff val="80000"/>
              </a:schemeClr>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400" dirty="0"/>
                <a:t>Behavioral and neural data</a:t>
              </a:r>
            </a:p>
          </p:txBody>
        </p:sp>
        <p:sp>
          <p:nvSpPr>
            <p:cNvPr id="20" name="Rectangle: Rounded Corners 19">
              <a:extLst>
                <a:ext uri="{FF2B5EF4-FFF2-40B4-BE49-F238E27FC236}">
                  <a16:creationId xmlns:a16="http://schemas.microsoft.com/office/drawing/2014/main" id="{23EBB4A0-F438-E366-3CB6-D73E2D18F509}"/>
                </a:ext>
              </a:extLst>
            </p:cNvPr>
            <p:cNvSpPr/>
            <p:nvPr/>
          </p:nvSpPr>
          <p:spPr>
            <a:xfrm>
              <a:off x="3853417" y="7634863"/>
              <a:ext cx="8163340" cy="1630017"/>
            </a:xfrm>
            <a:prstGeom prst="roundRect">
              <a:avLst/>
            </a:prstGeom>
            <a:solidFill>
              <a:schemeClr val="accent2">
                <a:lumMod val="20000"/>
                <a:lumOff val="80000"/>
              </a:schemeClr>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400" dirty="0"/>
                <a:t>Limited observations </a:t>
              </a:r>
            </a:p>
          </p:txBody>
        </p:sp>
        <p:cxnSp>
          <p:nvCxnSpPr>
            <p:cNvPr id="21" name="Straight Arrow Connector 20">
              <a:extLst>
                <a:ext uri="{FF2B5EF4-FFF2-40B4-BE49-F238E27FC236}">
                  <a16:creationId xmlns:a16="http://schemas.microsoft.com/office/drawing/2014/main" id="{D02A33E6-3822-51BF-AB52-930748548E3A}"/>
                </a:ext>
              </a:extLst>
            </p:cNvPr>
            <p:cNvCxnSpPr>
              <a:cxnSpLocks/>
            </p:cNvCxnSpPr>
            <p:nvPr/>
          </p:nvCxnSpPr>
          <p:spPr>
            <a:xfrm flipV="1">
              <a:off x="13814686" y="2788534"/>
              <a:ext cx="0" cy="6476346"/>
            </a:xfrm>
            <a:prstGeom prst="straightConnector1">
              <a:avLst/>
            </a:prstGeom>
            <a:ln w="76200">
              <a:prstDash val="dash"/>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5414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768320" y="1898773"/>
            <a:ext cx="36354560" cy="2443520"/>
          </a:xfrm>
          <a:prstGeom prst="rect">
            <a:avLst/>
          </a:prstGeom>
        </p:spPr>
        <p:txBody>
          <a:bodyPr spcFirstLastPara="1" wrap="square" lIns="390080" tIns="390080" rIns="390080" bIns="390080" anchor="t" anchorCtr="0">
            <a:normAutofit/>
          </a:bodyPr>
          <a:lstStyle/>
          <a:p>
            <a:r>
              <a:rPr lang="en"/>
              <a:t>TODO: go through intro, scrape references, add to list</a:t>
            </a:r>
            <a:endParaRPr/>
          </a:p>
        </p:txBody>
      </p:sp>
      <p:sp>
        <p:nvSpPr>
          <p:cNvPr id="107" name="Google Shape;107;p16"/>
          <p:cNvSpPr txBox="1">
            <a:spLocks noGrp="1"/>
          </p:cNvSpPr>
          <p:nvPr>
            <p:ph type="body" idx="1"/>
          </p:nvPr>
        </p:nvSpPr>
        <p:spPr>
          <a:xfrm>
            <a:off x="3768320" y="4917227"/>
            <a:ext cx="11302400" cy="6663236"/>
          </a:xfrm>
          <a:prstGeom prst="rect">
            <a:avLst/>
          </a:prstGeom>
        </p:spPr>
        <p:txBody>
          <a:bodyPr spcFirstLastPara="1" wrap="square" lIns="390080" tIns="390080" rIns="390080" bIns="390080" anchor="t" anchorCtr="0">
            <a:normAutofit/>
          </a:bodyPr>
          <a:lstStyle/>
          <a:p>
            <a:pPr marL="0" indent="0">
              <a:buNone/>
            </a:pPr>
            <a:r>
              <a:rPr lang="en" b="1" dirty="0"/>
              <a:t>Cognitive</a:t>
            </a:r>
            <a:endParaRPr b="1" dirty="0"/>
          </a:p>
          <a:p>
            <a:pPr marL="0" indent="0">
              <a:spcBef>
                <a:spcPts val="5120"/>
              </a:spcBef>
              <a:buNone/>
            </a:pPr>
            <a:r>
              <a:rPr lang="en" b="1" dirty="0"/>
              <a:t>Goal: </a:t>
            </a:r>
            <a:r>
              <a:rPr lang="en" dirty="0"/>
              <a:t>Describe the computations underlying behavior in terms of goals, beliefs, and values</a:t>
            </a:r>
            <a:endParaRPr dirty="0"/>
          </a:p>
        </p:txBody>
      </p:sp>
      <p:sp>
        <p:nvSpPr>
          <p:cNvPr id="108" name="Google Shape;108;p16"/>
          <p:cNvSpPr txBox="1">
            <a:spLocks noGrp="1"/>
          </p:cNvSpPr>
          <p:nvPr>
            <p:ph type="body" idx="2"/>
          </p:nvPr>
        </p:nvSpPr>
        <p:spPr>
          <a:xfrm>
            <a:off x="16542084" y="4917227"/>
            <a:ext cx="11302400" cy="14576640"/>
          </a:xfrm>
          <a:prstGeom prst="rect">
            <a:avLst/>
          </a:prstGeom>
        </p:spPr>
        <p:txBody>
          <a:bodyPr spcFirstLastPara="1" wrap="square" lIns="390080" tIns="390080" rIns="390080" bIns="390080" anchor="t" anchorCtr="0">
            <a:normAutofit/>
          </a:bodyPr>
          <a:lstStyle/>
          <a:p>
            <a:pPr marL="0" indent="0">
              <a:buNone/>
            </a:pPr>
            <a:r>
              <a:rPr lang="en" b="1" dirty="0"/>
              <a:t>Statistical</a:t>
            </a:r>
            <a:endParaRPr b="1" dirty="0"/>
          </a:p>
          <a:p>
            <a:pPr marL="0" indent="0">
              <a:spcBef>
                <a:spcPts val="5120"/>
              </a:spcBef>
              <a:buNone/>
            </a:pPr>
            <a:r>
              <a:rPr lang="en" b="1" dirty="0"/>
              <a:t>Goal: </a:t>
            </a:r>
            <a:r>
              <a:rPr lang="en" dirty="0"/>
              <a:t>Fit empirical behavioral data</a:t>
            </a:r>
          </a:p>
          <a:p>
            <a:pPr marL="0" indent="0">
              <a:spcBef>
                <a:spcPts val="5120"/>
              </a:spcBef>
              <a:spcAft>
                <a:spcPts val="5120"/>
              </a:spcAft>
              <a:buNone/>
            </a:pPr>
            <a:r>
              <a:rPr lang="en-US" dirty="0"/>
              <a:t>See work on </a:t>
            </a:r>
            <a:r>
              <a:rPr lang="en-US" b="1" dirty="0"/>
              <a:t>minimal models</a:t>
            </a:r>
            <a:r>
              <a:rPr lang="en-US" dirty="0"/>
              <a:t> (Levy Flights, </a:t>
            </a:r>
            <a:r>
              <a:rPr lang="en-US" dirty="0" err="1"/>
              <a:t>Boids</a:t>
            </a:r>
            <a:r>
              <a:rPr lang="en-US" dirty="0"/>
              <a:t>, and random walks, </a:t>
            </a:r>
            <a:r>
              <a:rPr lang="en-US" dirty="0" err="1"/>
              <a:t>Bialek</a:t>
            </a:r>
            <a:r>
              <a:rPr lang="en-US" dirty="0"/>
              <a:t>, </a:t>
            </a:r>
            <a:r>
              <a:rPr lang="en-US" dirty="0" err="1"/>
              <a:t>Schneidman</a:t>
            </a:r>
            <a:r>
              <a:rPr lang="en-US" dirty="0"/>
              <a:t>, …), and </a:t>
            </a:r>
            <a:r>
              <a:rPr lang="en-US" b="1" dirty="0"/>
              <a:t>tracking video data</a:t>
            </a:r>
            <a:r>
              <a:rPr lang="en-US" dirty="0"/>
              <a:t> (Sun, Kennedy, Pereira, Mathis, </a:t>
            </a:r>
            <a:r>
              <a:rPr lang="en-US" dirty="0" err="1"/>
              <a:t>Perona</a:t>
            </a:r>
            <a:r>
              <a:rPr lang="en-US" dirty="0"/>
              <a:t>….)</a:t>
            </a:r>
          </a:p>
        </p:txBody>
      </p:sp>
      <p:sp>
        <p:nvSpPr>
          <p:cNvPr id="109" name="Google Shape;109;p16"/>
          <p:cNvSpPr txBox="1">
            <a:spLocks noGrp="1"/>
          </p:cNvSpPr>
          <p:nvPr>
            <p:ph type="body" idx="2"/>
          </p:nvPr>
        </p:nvSpPr>
        <p:spPr>
          <a:xfrm>
            <a:off x="28820484" y="4917227"/>
            <a:ext cx="11302400" cy="14576640"/>
          </a:xfrm>
          <a:prstGeom prst="rect">
            <a:avLst/>
          </a:prstGeom>
        </p:spPr>
        <p:txBody>
          <a:bodyPr spcFirstLastPara="1" wrap="square" lIns="390080" tIns="390080" rIns="390080" bIns="390080" anchor="t" anchorCtr="0">
            <a:normAutofit/>
          </a:bodyPr>
          <a:lstStyle/>
          <a:p>
            <a:pPr marL="0" indent="0">
              <a:buNone/>
            </a:pPr>
            <a:r>
              <a:rPr lang="en" b="1" dirty="0"/>
              <a:t>Neural</a:t>
            </a:r>
            <a:endParaRPr b="1" dirty="0"/>
          </a:p>
          <a:p>
            <a:pPr marL="0" indent="0">
              <a:spcBef>
                <a:spcPts val="5120"/>
              </a:spcBef>
              <a:buNone/>
            </a:pPr>
            <a:r>
              <a:rPr lang="en" b="1" dirty="0"/>
              <a:t>Goal: </a:t>
            </a:r>
            <a:r>
              <a:rPr lang="en" dirty="0"/>
              <a:t>Uncover brain mechanisms behind behavior</a:t>
            </a:r>
            <a:endParaRPr dirty="0"/>
          </a:p>
          <a:p>
            <a:pPr marL="0" indent="0">
              <a:spcBef>
                <a:spcPts val="5120"/>
              </a:spcBef>
              <a:spcAft>
                <a:spcPts val="5120"/>
              </a:spcAft>
              <a:buNone/>
            </a:pPr>
            <a:r>
              <a:rPr lang="en" dirty="0"/>
              <a:t>See work on </a:t>
            </a:r>
            <a:r>
              <a:rPr lang="en" b="1" dirty="0"/>
              <a:t>Drosophila</a:t>
            </a:r>
            <a:r>
              <a:rPr lang="en" dirty="0"/>
              <a:t> (Jayaraman, Ruta, …), </a:t>
            </a:r>
            <a:r>
              <a:rPr lang="en" b="1" dirty="0"/>
              <a:t>Nematodes</a:t>
            </a:r>
            <a:r>
              <a:rPr lang="en" dirty="0"/>
              <a:t> (Bargmann, Calhoun,...), and </a:t>
            </a:r>
            <a:r>
              <a:rPr lang="en" b="1" dirty="0"/>
              <a:t>Hippocampus</a:t>
            </a:r>
            <a:r>
              <a:rPr lang="en" dirty="0"/>
              <a:t> (Stachenfeld, Ulanovsky, Barack, Aronov, …)</a:t>
            </a:r>
            <a:endParaRPr dirty="0"/>
          </a:p>
        </p:txBody>
      </p:sp>
      <p:sp>
        <p:nvSpPr>
          <p:cNvPr id="3" name="TextBox 2">
            <a:extLst>
              <a:ext uri="{FF2B5EF4-FFF2-40B4-BE49-F238E27FC236}">
                <a16:creationId xmlns:a16="http://schemas.microsoft.com/office/drawing/2014/main" id="{084FFC25-FBF3-A2D2-96F1-DB49D1026CB6}"/>
              </a:ext>
            </a:extLst>
          </p:cNvPr>
          <p:cNvSpPr txBox="1"/>
          <p:nvPr/>
        </p:nvSpPr>
        <p:spPr>
          <a:xfrm>
            <a:off x="3658376" y="12591879"/>
            <a:ext cx="10137549" cy="13092815"/>
          </a:xfrm>
          <a:prstGeom prst="rect">
            <a:avLst/>
          </a:prstGeom>
          <a:noFill/>
        </p:spPr>
        <p:txBody>
          <a:bodyPr wrap="square">
            <a:spAutoFit/>
          </a:bodyPr>
          <a:lstStyle/>
          <a:p>
            <a:pPr>
              <a:spcBef>
                <a:spcPts val="5120"/>
              </a:spcBef>
              <a:spcAft>
                <a:spcPts val="5120"/>
              </a:spcAft>
            </a:pPr>
            <a:r>
              <a:rPr lang="en-US" sz="7680" dirty="0"/>
              <a:t>See work on </a:t>
            </a:r>
            <a:r>
              <a:rPr lang="en-US" sz="7680" b="1" dirty="0"/>
              <a:t>reinforcement learning</a:t>
            </a:r>
            <a:r>
              <a:rPr lang="en-US" sz="7680" dirty="0"/>
              <a:t> (Dayan, Niv, Gershman, </a:t>
            </a:r>
            <a:r>
              <a:rPr lang="en-US" sz="7680" dirty="0" err="1"/>
              <a:t>Stachenfeld</a:t>
            </a:r>
            <a:r>
              <a:rPr lang="en-US" sz="7680" dirty="0"/>
              <a:t>, Momennejad, </a:t>
            </a:r>
            <a:r>
              <a:rPr lang="en-US" sz="7680" dirty="0" err="1"/>
              <a:t>Deepmind</a:t>
            </a:r>
            <a:r>
              <a:rPr lang="en-US" sz="7680" dirty="0"/>
              <a:t>, …), and </a:t>
            </a:r>
            <a:r>
              <a:rPr lang="en-US" sz="7680" b="1" dirty="0"/>
              <a:t>optimal foraging theory</a:t>
            </a:r>
            <a:r>
              <a:rPr lang="en-US" sz="7680" dirty="0"/>
              <a:t> (Krebs, </a:t>
            </a:r>
            <a:r>
              <a:rPr lang="en-US" sz="7680" dirty="0" err="1"/>
              <a:t>Charnov</a:t>
            </a:r>
            <a:r>
              <a:rPr lang="en-US" sz="7680" dirty="0"/>
              <a:t>, El Hady, Hill, …)</a:t>
            </a:r>
          </a:p>
        </p:txBody>
      </p:sp>
      <p:graphicFrame>
        <p:nvGraphicFramePr>
          <p:cNvPr id="2" name="Table 138">
            <a:extLst>
              <a:ext uri="{FF2B5EF4-FFF2-40B4-BE49-F238E27FC236}">
                <a16:creationId xmlns:a16="http://schemas.microsoft.com/office/drawing/2014/main" id="{FCF896C6-D715-F290-9EC3-3F7ADE7D9021}"/>
              </a:ext>
            </a:extLst>
          </p:cNvPr>
          <p:cNvGraphicFramePr>
            <a:graphicFrameLocks noGrp="1"/>
          </p:cNvGraphicFramePr>
          <p:nvPr>
            <p:extLst>
              <p:ext uri="{D42A27DB-BD31-4B8C-83A1-F6EECF244321}">
                <p14:modId xmlns:p14="http://schemas.microsoft.com/office/powerpoint/2010/main" val="4021029932"/>
              </p:ext>
            </p:extLst>
          </p:nvPr>
        </p:nvGraphicFramePr>
        <p:xfrm>
          <a:off x="17514763" y="15111663"/>
          <a:ext cx="7586883" cy="5212080"/>
        </p:xfrm>
        <a:graphic>
          <a:graphicData uri="http://schemas.openxmlformats.org/drawingml/2006/table">
            <a:tbl>
              <a:tblPr>
                <a:tableStyleId>{7DF18680-E054-41AD-8BC1-D1AEF772440D}</a:tableStyleId>
              </a:tblPr>
              <a:tblGrid>
                <a:gridCol w="2528961">
                  <a:extLst>
                    <a:ext uri="{9D8B030D-6E8A-4147-A177-3AD203B41FA5}">
                      <a16:colId xmlns:a16="http://schemas.microsoft.com/office/drawing/2014/main" val="1879908449"/>
                    </a:ext>
                  </a:extLst>
                </a:gridCol>
                <a:gridCol w="2528961">
                  <a:extLst>
                    <a:ext uri="{9D8B030D-6E8A-4147-A177-3AD203B41FA5}">
                      <a16:colId xmlns:a16="http://schemas.microsoft.com/office/drawing/2014/main" val="954181931"/>
                    </a:ext>
                  </a:extLst>
                </a:gridCol>
                <a:gridCol w="2528961">
                  <a:extLst>
                    <a:ext uri="{9D8B030D-6E8A-4147-A177-3AD203B41FA5}">
                      <a16:colId xmlns:a16="http://schemas.microsoft.com/office/drawing/2014/main" val="2955010358"/>
                    </a:ext>
                  </a:extLst>
                </a:gridCol>
              </a:tblGrid>
              <a:tr h="3721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Cognitive</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Statistical</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Neural</a:t>
                      </a:r>
                    </a:p>
                    <a:p>
                      <a:pPr algn="ctr"/>
                      <a:endParaRPr lang="en-US" dirty="0"/>
                    </a:p>
                  </a:txBody>
                  <a:tcPr/>
                </a:tc>
                <a:extLst>
                  <a:ext uri="{0D108BD9-81ED-4DB2-BD59-A6C34878D82A}">
                    <a16:rowId xmlns:a16="http://schemas.microsoft.com/office/drawing/2014/main" val="2267073910"/>
                  </a:ext>
                </a:extLst>
              </a:tr>
              <a:tr h="13831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 </a:t>
                      </a:r>
                      <a:r>
                        <a:rPr lang="en-US" dirty="0"/>
                        <a:t>Describe the computations underlying behavior in terms of goals, beliefs, and values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dirty="0"/>
                        <a:t>Goal: </a:t>
                      </a:r>
                      <a:r>
                        <a:rPr lang="en" dirty="0"/>
                        <a:t>Fit empirical behavioral data</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 </a:t>
                      </a:r>
                      <a:r>
                        <a:rPr lang="en-US" dirty="0"/>
                        <a:t>Uncover brain mechanisms behind behavior</a:t>
                      </a:r>
                    </a:p>
                    <a:p>
                      <a:endParaRPr lang="en-US" dirty="0"/>
                    </a:p>
                  </a:txBody>
                  <a:tcPr/>
                </a:tc>
                <a:extLst>
                  <a:ext uri="{0D108BD9-81ED-4DB2-BD59-A6C34878D82A}">
                    <a16:rowId xmlns:a16="http://schemas.microsoft.com/office/drawing/2014/main" val="837449359"/>
                  </a:ext>
                </a:extLst>
              </a:tr>
              <a:tr h="1383145">
                <a:tc>
                  <a:txBody>
                    <a:bodyPr/>
                    <a:lstStyle/>
                    <a:p>
                      <a:r>
                        <a:rPr lang="en-US" sz="1800" b="1" dirty="0"/>
                        <a:t>reinforcement learning</a:t>
                      </a:r>
                      <a:r>
                        <a:rPr lang="en-US" sz="1800" dirty="0"/>
                        <a:t> (Dayan, Niv, Gershman, </a:t>
                      </a:r>
                      <a:r>
                        <a:rPr lang="en-US" sz="1800" dirty="0" err="1"/>
                        <a:t>Stachenfeld</a:t>
                      </a:r>
                      <a:r>
                        <a:rPr lang="en-US" sz="1800" dirty="0"/>
                        <a:t>, Momennejad, </a:t>
                      </a:r>
                      <a:r>
                        <a:rPr lang="en-US" sz="1800" dirty="0" err="1"/>
                        <a:t>Deepmind</a:t>
                      </a:r>
                      <a:r>
                        <a:rPr lang="en-US" sz="1800" dirty="0"/>
                        <a:t>, …), and </a:t>
                      </a:r>
                      <a:r>
                        <a:rPr lang="en-US" sz="1800" b="1" dirty="0"/>
                        <a:t>optimal foraging theory</a:t>
                      </a:r>
                      <a:r>
                        <a:rPr lang="en-US" sz="1800" dirty="0"/>
                        <a:t> (Krebs, </a:t>
                      </a:r>
                      <a:r>
                        <a:rPr lang="en-US" sz="1800" dirty="0" err="1"/>
                        <a:t>Charnov</a:t>
                      </a:r>
                      <a:r>
                        <a:rPr lang="en-US" sz="1800" dirty="0"/>
                        <a:t>, El Hady, Hill, …)</a:t>
                      </a:r>
                      <a:endParaRPr lang="en-US" dirty="0"/>
                    </a:p>
                  </a:txBody>
                  <a:tcPr/>
                </a:tc>
                <a:tc>
                  <a:txBody>
                    <a:bodyPr/>
                    <a:lstStyle/>
                    <a:p>
                      <a:r>
                        <a:rPr lang="en-US" b="1" dirty="0"/>
                        <a:t>minimal models</a:t>
                      </a:r>
                      <a:r>
                        <a:rPr lang="en-US" dirty="0"/>
                        <a:t> (Levy Flights, </a:t>
                      </a:r>
                      <a:r>
                        <a:rPr lang="en-US" dirty="0" err="1"/>
                        <a:t>Boids</a:t>
                      </a:r>
                      <a:r>
                        <a:rPr lang="en-US" dirty="0"/>
                        <a:t>, and random walks, </a:t>
                      </a:r>
                      <a:r>
                        <a:rPr lang="en-US" dirty="0" err="1"/>
                        <a:t>Bialek</a:t>
                      </a:r>
                      <a:r>
                        <a:rPr lang="en-US" dirty="0"/>
                        <a:t>, </a:t>
                      </a:r>
                      <a:r>
                        <a:rPr lang="en-US" dirty="0" err="1"/>
                        <a:t>Schneidman</a:t>
                      </a:r>
                      <a:r>
                        <a:rPr lang="en-US" dirty="0"/>
                        <a:t>, …)</a:t>
                      </a:r>
                    </a:p>
                    <a:p>
                      <a:r>
                        <a:rPr lang="en-US" b="1" dirty="0"/>
                        <a:t>tracking video data</a:t>
                      </a:r>
                      <a:r>
                        <a:rPr lang="en-US" dirty="0"/>
                        <a:t> (Sun, Kennedy, Pereira, Mathis, </a:t>
                      </a:r>
                      <a:r>
                        <a:rPr lang="en-US" dirty="0" err="1"/>
                        <a:t>Perona</a:t>
                      </a:r>
                      <a:r>
                        <a:rPr lang="en-US" dirty="0"/>
                        <a:t>….)</a:t>
                      </a:r>
                    </a:p>
                  </a:txBody>
                  <a:tcPr/>
                </a:tc>
                <a:tc>
                  <a:txBody>
                    <a:bodyPr/>
                    <a:lstStyle/>
                    <a:p>
                      <a:r>
                        <a:rPr lang="en" b="1" dirty="0"/>
                        <a:t>Drosophila</a:t>
                      </a:r>
                      <a:r>
                        <a:rPr lang="en" dirty="0"/>
                        <a:t> (Jayaraman, Ruta, …), </a:t>
                      </a:r>
                      <a:r>
                        <a:rPr lang="en" b="1" dirty="0"/>
                        <a:t>Nematodes</a:t>
                      </a:r>
                      <a:r>
                        <a:rPr lang="en" dirty="0"/>
                        <a:t> (Bargmann, Calhoun,...), and </a:t>
                      </a:r>
                      <a:r>
                        <a:rPr lang="en" b="1" dirty="0"/>
                        <a:t>Hippocampus</a:t>
                      </a:r>
                      <a:r>
                        <a:rPr lang="en" dirty="0"/>
                        <a:t> (Stachenfeld, Ulanovsky, Barack, Aronov, …)</a:t>
                      </a:r>
                      <a:endParaRPr lang="en-US" dirty="0"/>
                    </a:p>
                  </a:txBody>
                  <a:tcPr/>
                </a:tc>
                <a:extLst>
                  <a:ext uri="{0D108BD9-81ED-4DB2-BD59-A6C34878D82A}">
                    <a16:rowId xmlns:a16="http://schemas.microsoft.com/office/drawing/2014/main" val="1135384127"/>
                  </a:ext>
                </a:extLst>
              </a:tr>
            </a:tbl>
          </a:graphicData>
        </a:graphic>
      </p:graphicFrame>
    </p:spTree>
    <p:extLst>
      <p:ext uri="{BB962C8B-B14F-4D97-AF65-F5344CB8AC3E}">
        <p14:creationId xmlns:p14="http://schemas.microsoft.com/office/powerpoint/2010/main" val="3977396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2925</TotalTime>
  <Words>2064</Words>
  <Application>Microsoft Office PowerPoint</Application>
  <PresentationFormat>Custom</PresentationFormat>
  <Paragraphs>234</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lpstr>TODO: go through intro, scrape references, add to list</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subject/>
  <dc:creator>Terry Boult</dc:creator>
  <dc:description/>
  <cp:lastModifiedBy>Marjorie Xie</cp:lastModifiedBy>
  <cp:revision>73</cp:revision>
  <dcterms:created xsi:type="dcterms:W3CDTF">2014-05-29T01:41:03Z</dcterms:created>
  <dcterms:modified xsi:type="dcterms:W3CDTF">2023-06-16T20:58:46Z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 of Colorado at Colorado Springs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vt:i4>
  </property>
</Properties>
</file>